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"/>
  </p:sldMasterIdLst>
  <p:notesMasterIdLst>
    <p:notesMasterId r:id="rId23"/>
  </p:notesMasterIdLst>
  <p:sldIdLst>
    <p:sldId id="367" r:id="rId2"/>
    <p:sldId id="374" r:id="rId3"/>
    <p:sldId id="361" r:id="rId4"/>
    <p:sldId id="370" r:id="rId5"/>
    <p:sldId id="428" r:id="rId6"/>
    <p:sldId id="419" r:id="rId7"/>
    <p:sldId id="433" r:id="rId8"/>
    <p:sldId id="427" r:id="rId9"/>
    <p:sldId id="429" r:id="rId10"/>
    <p:sldId id="418" r:id="rId11"/>
    <p:sldId id="425" r:id="rId12"/>
    <p:sldId id="430" r:id="rId13"/>
    <p:sldId id="422" r:id="rId14"/>
    <p:sldId id="424" r:id="rId15"/>
    <p:sldId id="423" r:id="rId16"/>
    <p:sldId id="431" r:id="rId17"/>
    <p:sldId id="420" r:id="rId18"/>
    <p:sldId id="426" r:id="rId19"/>
    <p:sldId id="421" r:id="rId20"/>
    <p:sldId id="375" r:id="rId21"/>
    <p:sldId id="417" r:id="rId22"/>
  </p:sldIdLst>
  <p:sldSz cx="9144000" cy="5143500" type="screen16x9"/>
  <p:notesSz cx="7104063" cy="102346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09" userDrawn="1">
          <p15:clr>
            <a:srgbClr val="9AA0A6"/>
          </p15:clr>
        </p15:guide>
        <p15:guide id="2" pos="1247" userDrawn="1">
          <p15:clr>
            <a:srgbClr val="9AA0A6"/>
          </p15:clr>
        </p15:guide>
        <p15:guide id="3" orient="horz" pos="2210" userDrawn="1">
          <p15:clr>
            <a:srgbClr val="9AA0A6"/>
          </p15:clr>
        </p15:guide>
        <p15:guide id="4" orient="horz" pos="2686" userDrawn="1">
          <p15:clr>
            <a:srgbClr val="9AA0A6"/>
          </p15:clr>
        </p15:guide>
        <p15:guide id="5" pos="4898" userDrawn="1">
          <p15:clr>
            <a:srgbClr val="9AA0A6"/>
          </p15:clr>
        </p15:guide>
        <p15:guide id="6" pos="4127" userDrawn="1">
          <p15:clr>
            <a:srgbClr val="A4A3A4"/>
          </p15:clr>
        </p15:guide>
        <p15:guide id="7" pos="1542" userDrawn="1">
          <p15:clr>
            <a:srgbClr val="A4A3A4"/>
          </p15:clr>
        </p15:guide>
        <p15:guide id="8" orient="horz" pos="177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怡 林" initials="怡" lastIdx="2" clrIdx="0">
    <p:extLst>
      <p:ext uri="{19B8F6BF-5375-455C-9EA6-DF929625EA0E}">
        <p15:presenceInfo xmlns:p15="http://schemas.microsoft.com/office/powerpoint/2012/main" userId="d5237ce062854566" providerId="Windows Live"/>
      </p:ext>
    </p:extLst>
  </p:cmAuthor>
  <p:cmAuthor id="2" name="林一" initials="林一" lastIdx="3" clrIdx="1">
    <p:extLst>
      <p:ext uri="{19B8F6BF-5375-455C-9EA6-DF929625EA0E}">
        <p15:presenceInfo xmlns:p15="http://schemas.microsoft.com/office/powerpoint/2012/main" userId="S::00957101@o365.ntou.edu.tw::11ef2a51-384b-426c-9343-e1a66585a56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83C6"/>
    <a:srgbClr val="E95689"/>
    <a:srgbClr val="FFC000"/>
    <a:srgbClr val="E4DFDB"/>
    <a:srgbClr val="0E295B"/>
    <a:srgbClr val="009DC0"/>
    <a:srgbClr val="1D6295"/>
    <a:srgbClr val="9AA0A6"/>
    <a:srgbClr val="BFBFBF"/>
    <a:srgbClr val="FFB6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C100E5D-636E-491E-BC74-3808E498C450}">
  <a:tblStyle styleId="{8C100E5D-636E-491E-BC74-3808E498C4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34C7A15-EEBF-41B7-A0C8-2F15A983165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D82245A-9E20-4532-B58A-073999BCECC9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962C66B-C518-45C4-8AE2-199EA70E5129}" styleName="Table_3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885" autoAdjust="0"/>
  </p:normalViewPr>
  <p:slideViewPr>
    <p:cSldViewPr snapToGrid="0">
      <p:cViewPr varScale="1">
        <p:scale>
          <a:sx n="155" d="100"/>
          <a:sy n="155" d="100"/>
        </p:scale>
        <p:origin x="658" y="106"/>
      </p:cViewPr>
      <p:guideLst>
        <p:guide orient="horz" pos="509"/>
        <p:guide pos="1247"/>
        <p:guide orient="horz" pos="2210"/>
        <p:guide orient="horz" pos="2686"/>
        <p:guide pos="4898"/>
        <p:guide pos="4127"/>
        <p:guide pos="1542"/>
        <p:guide orient="horz" pos="17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林一 " userId="11ef2a51-384b-426c-9343-e1a66585a564" providerId="ADAL" clId="{A5276D3A-1823-41AD-AE59-E5670F31210A}"/>
  </pc:docChgLst>
  <pc:docChgLst>
    <pc:chgData name="來賓使用者" userId="S::urn:spo:anon#737dcb8d45800133a10954dfeef1168bc71cd5f8f4f2ff12bf7550fa92e29a4d::" providerId="AD" clId="Web-{5A442F0B-B444-2A6E-934A-CCA4DA2AEBDB}"/>
  </pc:docChgLst>
  <pc:docChgLst>
    <pc:chgData name="林一 " userId="11ef2a51-384b-426c-9343-e1a66585a564" providerId="ADAL" clId="{CC1E3C9D-93CF-4DA3-8D51-0F473D900DD9}"/>
    <pc:docChg chg="modSld">
      <pc:chgData name="林一 " userId="11ef2a51-384b-426c-9343-e1a66585a564" providerId="ADAL" clId="{CC1E3C9D-93CF-4DA3-8D51-0F473D900DD9}" dt="2024-06-28T11:42:39.545" v="25" actId="20577"/>
      <pc:docMkLst>
        <pc:docMk/>
      </pc:docMkLst>
      <pc:sldChg chg="modSp">
        <pc:chgData name="林一 " userId="11ef2a51-384b-426c-9343-e1a66585a564" providerId="ADAL" clId="{CC1E3C9D-93CF-4DA3-8D51-0F473D900DD9}" dt="2024-06-28T11:42:39.545" v="25" actId="20577"/>
        <pc:sldMkLst>
          <pc:docMk/>
          <pc:sldMk cId="3908797905" sldId="374"/>
        </pc:sldMkLst>
        <pc:spChg chg="mod">
          <ac:chgData name="林一 " userId="11ef2a51-384b-426c-9343-e1a66585a564" providerId="ADAL" clId="{CC1E3C9D-93CF-4DA3-8D51-0F473D900DD9}" dt="2024-06-28T11:42:39.545" v="25" actId="20577"/>
          <ac:spMkLst>
            <pc:docMk/>
            <pc:sldMk cId="3908797905" sldId="374"/>
            <ac:spMk id="39" creationId="{475F6B4D-CA2C-455F-9604-0B266FDE3C21}"/>
          </ac:spMkLst>
        </pc:spChg>
      </pc:sldChg>
    </pc:docChg>
  </pc:docChgLst>
  <pc:docChgLst>
    <pc:chgData name="林一 " userId="11ef2a51-384b-426c-9343-e1a66585a564" providerId="ADAL" clId="{2564825B-43EC-402E-A24E-6596F84ACBE6}"/>
  </pc:docChgLst>
  <pc:docChgLst>
    <pc:chgData name="林一 " userId="11ef2a51-384b-426c-9343-e1a66585a564" providerId="ADAL" clId="{9A4094C6-27E9-4FD0-A777-890CC1E4AA53}"/>
    <pc:docChg chg="undo redo custSel addSld delSld modSld sldOrd">
      <pc:chgData name="林一 " userId="11ef2a51-384b-426c-9343-e1a66585a564" providerId="ADAL" clId="{9A4094C6-27E9-4FD0-A777-890CC1E4AA53}" dt="2024-05-06T10:09:06.701" v="2690" actId="1076"/>
      <pc:docMkLst>
        <pc:docMk/>
      </pc:docMkLst>
      <pc:sldChg chg="delSp">
        <pc:chgData name="林一 " userId="11ef2a51-384b-426c-9343-e1a66585a564" providerId="ADAL" clId="{9A4094C6-27E9-4FD0-A777-890CC1E4AA53}" dt="2024-04-30T08:49:39.810" v="0" actId="478"/>
        <pc:sldMkLst>
          <pc:docMk/>
          <pc:sldMk cId="2070850695" sldId="367"/>
        </pc:sldMkLst>
        <pc:spChg chg="del">
          <ac:chgData name="林一 " userId="11ef2a51-384b-426c-9343-e1a66585a564" providerId="ADAL" clId="{9A4094C6-27E9-4FD0-A777-890CC1E4AA53}" dt="2024-04-30T08:49:39.810" v="0" actId="478"/>
          <ac:spMkLst>
            <pc:docMk/>
            <pc:sldMk cId="2070850695" sldId="367"/>
            <ac:spMk id="13" creationId="{230397A5-917E-4445-B6EA-0434F4F343EA}"/>
          </ac:spMkLst>
        </pc:spChg>
      </pc:sldChg>
    </pc:docChg>
  </pc:docChgLst>
  <pc:docChgLst>
    <pc:chgData name="來賓使用者" userId="S::urn:spo:anon#acbac1936027b36fc75a376998a6807bece88ce077b6fb8f32a9d7fd3a8a2062::" providerId="AD" clId="Web-{BDA1DE24-4755-7C4E-94D0-C4BE43CCEA79}"/>
  </pc:docChgLst>
  <pc:docChgLst>
    <pc:chgData name="林一 " userId="11ef2a51-384b-426c-9343-e1a66585a564" providerId="ADAL" clId="{CB20491B-5AAB-4D34-87F8-57D87C46FAEB}"/>
    <pc:docChg chg="undo redo custSel addSld delSld modSld">
      <pc:chgData name="林一 " userId="11ef2a51-384b-426c-9343-e1a66585a564" providerId="ADAL" clId="{CB20491B-5AAB-4D34-87F8-57D87C46FAEB}" dt="2024-05-24T17:34:53.711" v="466" actId="20577"/>
      <pc:docMkLst>
        <pc:docMk/>
      </pc:docMkLst>
    </pc:docChg>
  </pc:docChgLst>
  <pc:docChgLst>
    <pc:chgData name="林一 " userId="11ef2a51-384b-426c-9343-e1a66585a564" providerId="ADAL" clId="{2FE5CD35-DDC6-440A-8960-4FBFF55EFF3B}"/>
    <pc:docChg chg="undo custSel addSld delSld modSld sldOrd">
      <pc:chgData name="林一 " userId="11ef2a51-384b-426c-9343-e1a66585a564" providerId="ADAL" clId="{2FE5CD35-DDC6-440A-8960-4FBFF55EFF3B}" dt="2024-05-23T17:59:31.931" v="1932" actId="20577"/>
      <pc:docMkLst>
        <pc:docMk/>
      </pc:docMkLst>
      <pc:sldChg chg="addSp modSp modAnim">
        <pc:chgData name="林一 " userId="11ef2a51-384b-426c-9343-e1a66585a564" providerId="ADAL" clId="{2FE5CD35-DDC6-440A-8960-4FBFF55EFF3B}" dt="2024-05-22T16:38:25.766" v="340"/>
        <pc:sldMkLst>
          <pc:docMk/>
          <pc:sldMk cId="3908797905" sldId="374"/>
        </pc:sldMkLst>
        <pc:spChg chg="mod">
          <ac:chgData name="林一 " userId="11ef2a51-384b-426c-9343-e1a66585a564" providerId="ADAL" clId="{2FE5CD35-DDC6-440A-8960-4FBFF55EFF3B}" dt="2024-05-22T16:38:14.173" v="335" actId="164"/>
          <ac:spMkLst>
            <pc:docMk/>
            <pc:sldMk cId="3908797905" sldId="374"/>
            <ac:spMk id="40" creationId="{D2F7E16C-27D7-46FF-B3EB-7418D5B1C161}"/>
          </ac:spMkLst>
        </pc:spChg>
        <pc:grpChg chg="add mod">
          <ac:chgData name="林一 " userId="11ef2a51-384b-426c-9343-e1a66585a564" providerId="ADAL" clId="{2FE5CD35-DDC6-440A-8960-4FBFF55EFF3B}" dt="2024-05-22T16:38:14.173" v="335" actId="164"/>
          <ac:grpSpMkLst>
            <pc:docMk/>
            <pc:sldMk cId="3908797905" sldId="374"/>
            <ac:grpSpMk id="7" creationId="{2A8C49FB-FE93-4ECF-901B-37DAD75FB51E}"/>
          </ac:grpSpMkLst>
        </pc:grpChg>
        <pc:grpChg chg="mod">
          <ac:chgData name="林一 " userId="11ef2a51-384b-426c-9343-e1a66585a564" providerId="ADAL" clId="{2FE5CD35-DDC6-440A-8960-4FBFF55EFF3B}" dt="2024-05-22T16:38:14.173" v="335" actId="164"/>
          <ac:grpSpMkLst>
            <pc:docMk/>
            <pc:sldMk cId="3908797905" sldId="374"/>
            <ac:grpSpMk id="21" creationId="{F4C2B32C-89BA-4157-BD1B-482A308C4F62}"/>
          </ac:grpSpMkLst>
        </pc:grpChg>
      </pc:sldChg>
    </pc:docChg>
  </pc:docChgLst>
  <pc:docChgLst>
    <pc:chgData name="林一" userId="11ef2a51-384b-426c-9343-e1a66585a564" providerId="ADAL" clId="{2FE5CD35-DDC6-440A-8960-4FBFF55EFF3B}"/>
    <pc:docChg chg="undo redo custSel addSld delSld modSld sldOrd">
      <pc:chgData name="林一" userId="11ef2a51-384b-426c-9343-e1a66585a564" providerId="ADAL" clId="{2FE5CD35-DDC6-440A-8960-4FBFF55EFF3B}" dt="2024-05-24T13:18:56.307" v="1404" actId="2696"/>
      <pc:docMkLst>
        <pc:docMk/>
      </pc:docMkLst>
      <pc:sldChg chg="modSp">
        <pc:chgData name="林一" userId="11ef2a51-384b-426c-9343-e1a66585a564" providerId="ADAL" clId="{2FE5CD35-DDC6-440A-8960-4FBFF55EFF3B}" dt="2024-05-24T11:49:07.710" v="460" actId="20577"/>
        <pc:sldMkLst>
          <pc:docMk/>
          <pc:sldMk cId="3908797905" sldId="374"/>
        </pc:sldMkLst>
        <pc:spChg chg="mod">
          <ac:chgData name="林一" userId="11ef2a51-384b-426c-9343-e1a66585a564" providerId="ADAL" clId="{2FE5CD35-DDC6-440A-8960-4FBFF55EFF3B}" dt="2024-05-24T11:49:07.710" v="460" actId="20577"/>
          <ac:spMkLst>
            <pc:docMk/>
            <pc:sldMk cId="3908797905" sldId="374"/>
            <ac:spMk id="40" creationId="{D2F7E16C-27D7-46FF-B3EB-7418D5B1C161}"/>
          </ac:spMkLst>
        </pc:spChg>
      </pc:sldChg>
    </pc:docChg>
  </pc:docChgLst>
  <pc:docChgLst>
    <pc:chgData name="林一" userId="11ef2a51-384b-426c-9343-e1a66585a564" providerId="ADAL" clId="{CC4C8DD0-6A6E-49B5-9335-39E178045B78}"/>
  </pc:docChgLst>
  <pc:docChgLst>
    <pc:chgData name="來賓使用者" userId="S::urn:spo:anon#acbac1936027b36fc75a376998a6807bece88ce077b6fb8f32a9d7fd3a8a2062::" providerId="AD" clId="Web-{DA32A04B-5995-46C8-A49D-00BEBD60F10E}"/>
  </pc:docChgLst>
  <pc:docChgLst>
    <pc:chgData name="林一 " userId="11ef2a51-384b-426c-9343-e1a66585a564" providerId="ADAL" clId="{CC4C8DD0-6A6E-49B5-9335-39E178045B78}"/>
  </pc:docChgLst>
  <pc:docChgLst>
    <pc:chgData name="林一 " userId="11ef2a51-384b-426c-9343-e1a66585a564" providerId="ADAL" clId="{DBDCB1E3-CBB3-4B30-B9EF-8F5BCBF07D7F}"/>
  </pc:docChgLst>
  <pc:docChgLst>
    <pc:chgData name="林一" userId="11ef2a51-384b-426c-9343-e1a66585a564" providerId="ADAL" clId="{A5276D3A-1823-41AD-AE59-E5670F31210A}"/>
  </pc:docChgLst>
  <pc:docChgLst>
    <pc:chgData name="林一" userId="11ef2a51-384b-426c-9343-e1a66585a564" providerId="ADAL" clId="{BF5B4D14-F525-4FB9-91B0-E032FC244CD4}"/>
    <pc:docChg chg="custSel addSld modSld">
      <pc:chgData name="林一" userId="11ef2a51-384b-426c-9343-e1a66585a564" providerId="ADAL" clId="{BF5B4D14-F525-4FB9-91B0-E032FC244CD4}" dt="2024-05-11T11:37:38.798" v="17" actId="207"/>
      <pc:docMkLst>
        <pc:docMk/>
      </pc:docMkLst>
      <pc:sldChg chg="addSp delSp modSp">
        <pc:chgData name="林一" userId="11ef2a51-384b-426c-9343-e1a66585a564" providerId="ADAL" clId="{BF5B4D14-F525-4FB9-91B0-E032FC244CD4}" dt="2024-05-11T11:22:39.269" v="9"/>
        <pc:sldMkLst>
          <pc:docMk/>
          <pc:sldMk cId="3908797905" sldId="374"/>
        </pc:sldMkLst>
        <pc:spChg chg="add del mod">
          <ac:chgData name="林一" userId="11ef2a51-384b-426c-9343-e1a66585a564" providerId="ADAL" clId="{BF5B4D14-F525-4FB9-91B0-E032FC244CD4}" dt="2024-05-11T11:21:18.137" v="4"/>
          <ac:spMkLst>
            <pc:docMk/>
            <pc:sldMk cId="3908797905" sldId="374"/>
            <ac:spMk id="35" creationId="{7C68D4F0-0500-4569-8D20-EBBA22CA645F}"/>
          </ac:spMkLst>
        </pc:spChg>
        <pc:spChg chg="del mod">
          <ac:chgData name="林一" userId="11ef2a51-384b-426c-9343-e1a66585a564" providerId="ADAL" clId="{BF5B4D14-F525-4FB9-91B0-E032FC244CD4}" dt="2024-05-11T11:21:20.613" v="5" actId="478"/>
          <ac:spMkLst>
            <pc:docMk/>
            <pc:sldMk cId="3908797905" sldId="374"/>
            <ac:spMk id="36" creationId="{707DB0EE-EB37-4260-B873-475E81CB45B2}"/>
          </ac:spMkLst>
        </pc:spChg>
        <pc:spChg chg="add del">
          <ac:chgData name="林一" userId="11ef2a51-384b-426c-9343-e1a66585a564" providerId="ADAL" clId="{BF5B4D14-F525-4FB9-91B0-E032FC244CD4}" dt="2024-05-11T11:22:39.269" v="9"/>
          <ac:spMkLst>
            <pc:docMk/>
            <pc:sldMk cId="3908797905" sldId="374"/>
            <ac:spMk id="40" creationId="{D2F7E16C-27D7-46FF-B3EB-7418D5B1C161}"/>
          </ac:spMkLst>
        </pc:spChg>
        <pc:grpChg chg="del mod">
          <ac:chgData name="林一" userId="11ef2a51-384b-426c-9343-e1a66585a564" providerId="ADAL" clId="{BF5B4D14-F525-4FB9-91B0-E032FC244CD4}" dt="2024-05-11T11:21:20.613" v="5" actId="478"/>
          <ac:grpSpMkLst>
            <pc:docMk/>
            <pc:sldMk cId="3908797905" sldId="374"/>
            <ac:grpSpMk id="8" creationId="{C4C7E2CB-EFA6-4FB1-87F8-8238A34ED355}"/>
          </ac:grpSpMkLst>
        </pc:grpChg>
        <pc:grpChg chg="mod">
          <ac:chgData name="林一" userId="11ef2a51-384b-426c-9343-e1a66585a564" providerId="ADAL" clId="{BF5B4D14-F525-4FB9-91B0-E032FC244CD4}" dt="2024-05-11T11:21:00.413" v="1"/>
          <ac:grpSpMkLst>
            <pc:docMk/>
            <pc:sldMk cId="3908797905" sldId="374"/>
            <ac:grpSpMk id="21" creationId="{F4C2B32C-89BA-4157-BD1B-482A308C4F62}"/>
          </ac:grpSpMkLst>
        </pc:grpChg>
      </pc:sldChg>
    </pc:docChg>
  </pc:docChgLst>
  <pc:docChgLst>
    <pc:chgData name="來賓使用者" userId="S::urn:spo:anon#acbac1936027b36fc75a376998a6807bece88ce077b6fb8f32a9d7fd3a8a2062::" providerId="AD" clId="Web-{E495F435-393B-4372-4CBD-1EC85064A175}"/>
  </pc:docChgLst>
  <pc:docChgLst>
    <pc:chgData name="來賓使用者" userId="S::urn:spo:anon#acbac1936027b36fc75a376998a6807bece88ce077b6fb8f32a9d7fd3a8a2062::" providerId="AD" clId="Web-{DEE89A58-1F10-051D-871C-E7E7DC2BBFEF}"/>
  </pc:docChgLst>
  <pc:docChgLst>
    <pc:chgData name="林一" userId="11ef2a51-384b-426c-9343-e1a66585a564" providerId="ADAL" clId="{BD993615-4751-401A-B1AC-CC269514D44A}"/>
    <pc:docChg chg="undo redo custSel modSld">
      <pc:chgData name="林一" userId="11ef2a51-384b-426c-9343-e1a66585a564" providerId="ADAL" clId="{BD993615-4751-401A-B1AC-CC269514D44A}" dt="2024-05-24T06:19:27.224" v="267" actId="1582"/>
      <pc:docMkLst>
        <pc:docMk/>
      </pc:docMkLst>
    </pc:docChg>
  </pc:docChgLst>
  <pc:docChgLst>
    <pc:chgData name="來賓使用者" userId="S::urn:spo:anon#acbac1936027b36fc75a376998a6807bece88ce077b6fb8f32a9d7fd3a8a2062::" providerId="AD" clId="Web-{EF8E840E-09DF-8A08-D989-7258E5A99768}"/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1"/>
          <c:showCatName val="1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67" tIns="99067" rIns="99067" bIns="99067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21487" cy="3836988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1379" indent="0">
              <a:buNone/>
            </a:pPr>
            <a:r>
              <a:rPr lang="zh-TW" alt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★大家好我們是普羅程式</a:t>
            </a:r>
          </a:p>
          <a:p>
            <a:pPr marL="151379" indent="0">
              <a:buNone/>
            </a:pPr>
            <a:r>
              <a:rPr lang="zh-TW" alt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★致力於程式基礎教育</a:t>
            </a:r>
          </a:p>
          <a:p>
            <a:pPr marL="151379" indent="0">
              <a:buNone/>
            </a:pPr>
            <a:r>
              <a:rPr lang="zh-TW" alt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★為教師開發程式教學工具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2515927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e3de3d8929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21487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e3de3d8929_0_97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6"/>
          </a:xfrm>
          <a:prstGeom prst="rect">
            <a:avLst/>
          </a:prstGeom>
        </p:spPr>
        <p:txBody>
          <a:bodyPr spcFirstLastPara="1" wrap="square" lIns="99067" tIns="99067" rIns="99067" bIns="99067" anchor="t" anchorCtr="0">
            <a:noAutofit/>
          </a:bodyPr>
          <a:lstStyle/>
          <a:p>
            <a:pPr marL="0" indent="0">
              <a:buNone/>
            </a:pP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打造一個，專門為程式教學  而設計的線上教學平台，</a:t>
            </a:r>
            <a:br>
              <a:rPr lang="en-US" altLang="zh-TW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在同一個頁面，</a:t>
            </a:r>
            <a:endParaRPr lang="en-US" altLang="zh-TW" sz="15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能夠觀看  課程  ，並同時撰寫程式，</a:t>
            </a:r>
            <a:endParaRPr lang="en-US" altLang="zh-TW" sz="15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並且這邊的提示會根據課程內容做連動，來達成即時互動。</a:t>
            </a:r>
            <a:endParaRPr lang="en-US" altLang="zh-TW" sz="15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endParaRPr lang="en-US" sz="15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其課程包括了</a:t>
            </a:r>
            <a:r>
              <a:rPr lang="en-US" altLang="zh-TW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PYTHON</a:t>
            </a: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與</a:t>
            </a:r>
            <a:r>
              <a:rPr lang="en-US" altLang="zh-TW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APCS</a:t>
            </a:r>
            <a:endParaRPr sz="15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33490463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e3de3d8929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21487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e3de3d8929_0_97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6"/>
          </a:xfrm>
          <a:prstGeom prst="rect">
            <a:avLst/>
          </a:prstGeom>
        </p:spPr>
        <p:txBody>
          <a:bodyPr spcFirstLastPara="1" wrap="square" lIns="99067" tIns="99067" rIns="99067" bIns="99067" anchor="t" anchorCtr="0">
            <a:noAutofit/>
          </a:bodyPr>
          <a:lstStyle/>
          <a:p>
            <a:pPr marL="0" indent="0">
              <a:buNone/>
            </a:pP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打造一個，專門為程式教學  而設計的線上教學平台，</a:t>
            </a:r>
            <a:br>
              <a:rPr lang="en-US" altLang="zh-TW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在同一個頁面，</a:t>
            </a:r>
            <a:endParaRPr lang="en-US" altLang="zh-TW" sz="15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能夠觀看  課程  ，並同時撰寫程式，</a:t>
            </a:r>
            <a:endParaRPr lang="en-US" altLang="zh-TW" sz="15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並且這邊的提示會根據課程內容做連動，來達成即時互動。</a:t>
            </a:r>
            <a:endParaRPr lang="en-US" altLang="zh-TW" sz="15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endParaRPr lang="en-US" sz="15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其課程包括了</a:t>
            </a:r>
            <a:r>
              <a:rPr lang="en-US" altLang="zh-TW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PYTHON</a:t>
            </a: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與</a:t>
            </a:r>
            <a:r>
              <a:rPr lang="en-US" altLang="zh-TW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APCS</a:t>
            </a:r>
            <a:endParaRPr sz="15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3326072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gbd3b2bd8b8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21487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4" name="Google Shape;2114;gbd3b2bd8b8_0_117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6"/>
          </a:xfrm>
          <a:prstGeom prst="rect">
            <a:avLst/>
          </a:prstGeom>
        </p:spPr>
        <p:txBody>
          <a:bodyPr spcFirstLastPara="1" wrap="square" lIns="99067" tIns="99067" rIns="99067" bIns="99067" anchor="t" anchorCtr="0">
            <a:noAutofit/>
          </a:bodyPr>
          <a:lstStyle/>
          <a:p>
            <a:pPr marL="0" indent="0">
              <a:buNone/>
            </a:pP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我是林一 負責統籌規劃</a:t>
            </a:r>
            <a:endParaRPr lang="en-US" altLang="zh-TW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曾與行政院農委會合作教育計畫</a:t>
            </a:r>
            <a:endParaRPr lang="en-US" altLang="zh-TW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endParaRPr lang="en-US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我的團隊成員</a:t>
            </a:r>
            <a:endParaRPr lang="en-US" altLang="zh-TW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參加過各大程式與開發競賽</a:t>
            </a:r>
            <a:endParaRPr lang="en-US" altLang="zh-TW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並獲得</a:t>
            </a:r>
            <a:r>
              <a:rPr lang="en-US" altLang="zh-TW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ICPC</a:t>
            </a: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佳作</a:t>
            </a:r>
            <a:endParaRPr lang="en-US" altLang="zh-TW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endParaRPr lang="en-US" altLang="zh-TW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普羅程式 兼具技術與教育專業</a:t>
            </a:r>
            <a:endParaRPr lang="en-US" altLang="zh-TW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拿下海大創客</a:t>
            </a:r>
            <a:r>
              <a:rPr lang="en-US" altLang="zh-TW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_</a:t>
            </a: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四強</a:t>
            </a:r>
            <a:endParaRPr lang="en-US" altLang="zh-TW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潮創客大賽</a:t>
            </a:r>
            <a:r>
              <a:rPr lang="en-US" altLang="zh-TW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_</a:t>
            </a: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全國學生組十強</a:t>
            </a:r>
            <a:endParaRPr lang="en-US" altLang="zh-TW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3572894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e3de3d8929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21487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e3de3d8929_0_97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6"/>
          </a:xfrm>
          <a:prstGeom prst="rect">
            <a:avLst/>
          </a:prstGeom>
        </p:spPr>
        <p:txBody>
          <a:bodyPr spcFirstLastPara="1" wrap="square" lIns="99067" tIns="99067" rIns="99067" bIns="99067" anchor="t" anchorCtr="0">
            <a:noAutofit/>
          </a:bodyPr>
          <a:lstStyle/>
          <a:p>
            <a:pPr marL="0" indent="0">
              <a:buNone/>
            </a:pP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打造一個，專門為程式教學  而設計的線上教學平台，</a:t>
            </a:r>
            <a:br>
              <a:rPr lang="en-US" altLang="zh-TW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在同一個頁面，</a:t>
            </a:r>
            <a:endParaRPr lang="en-US" altLang="zh-TW" sz="15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能夠觀看  課程  ，並同時撰寫程式，</a:t>
            </a:r>
            <a:endParaRPr lang="en-US" altLang="zh-TW" sz="15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並且這邊的提示會根據課程內容做連動，來達成即時互動。</a:t>
            </a:r>
            <a:endParaRPr lang="en-US" altLang="zh-TW" sz="15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endParaRPr lang="en-US" sz="15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其課程包括了</a:t>
            </a:r>
            <a:r>
              <a:rPr lang="en-US" altLang="zh-TW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PYTHON</a:t>
            </a: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與</a:t>
            </a:r>
            <a:r>
              <a:rPr lang="en-US" altLang="zh-TW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APCS</a:t>
            </a:r>
            <a:endParaRPr sz="15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1907852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e3de3d8929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21487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e3de3d8929_0_97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6"/>
          </a:xfrm>
          <a:prstGeom prst="rect">
            <a:avLst/>
          </a:prstGeom>
        </p:spPr>
        <p:txBody>
          <a:bodyPr spcFirstLastPara="1" wrap="square" lIns="99067" tIns="99067" rIns="99067" bIns="99067" anchor="t" anchorCtr="0">
            <a:noAutofit/>
          </a:bodyPr>
          <a:lstStyle/>
          <a:p>
            <a:pPr marL="0" indent="0">
              <a:buNone/>
            </a:pP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打造一個，專門為程式教學  而設計的線上教學平台，</a:t>
            </a:r>
            <a:br>
              <a:rPr lang="en-US" altLang="zh-TW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在同一個頁面，</a:t>
            </a:r>
            <a:endParaRPr lang="en-US" altLang="zh-TW" sz="15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能夠觀看  課程  ，並同時撰寫程式，</a:t>
            </a:r>
            <a:endParaRPr lang="en-US" altLang="zh-TW" sz="15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並且這邊的提示會根據課程內容做連動，來達成即時互動。</a:t>
            </a:r>
            <a:endParaRPr lang="en-US" altLang="zh-TW" sz="15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endParaRPr lang="en-US" sz="15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其課程包括了</a:t>
            </a:r>
            <a:r>
              <a:rPr lang="en-US" altLang="zh-TW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PYTHON</a:t>
            </a: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與</a:t>
            </a:r>
            <a:r>
              <a:rPr lang="en-US" altLang="zh-TW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APCS</a:t>
            </a:r>
            <a:endParaRPr sz="15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3840892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e3de3d8929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21487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e3de3d8929_0_97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6"/>
          </a:xfrm>
          <a:prstGeom prst="rect">
            <a:avLst/>
          </a:prstGeom>
        </p:spPr>
        <p:txBody>
          <a:bodyPr spcFirstLastPara="1" wrap="square" lIns="99067" tIns="99067" rIns="99067" bIns="99067" anchor="t" anchorCtr="0">
            <a:noAutofit/>
          </a:bodyPr>
          <a:lstStyle/>
          <a:p>
            <a:pPr marL="0" indent="0">
              <a:buNone/>
            </a:pP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打造一個，專門為程式教學  而設計的線上教學平台，</a:t>
            </a:r>
            <a:br>
              <a:rPr lang="en-US" altLang="zh-TW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在同一個頁面，</a:t>
            </a:r>
            <a:endParaRPr lang="en-US" altLang="zh-TW" sz="15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能夠觀看  課程  ，並同時撰寫程式，</a:t>
            </a:r>
            <a:endParaRPr lang="en-US" altLang="zh-TW" sz="15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並且這邊的提示會根據課程內容做連動，來達成即時互動。</a:t>
            </a:r>
            <a:endParaRPr lang="en-US" altLang="zh-TW" sz="15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endParaRPr lang="en-US" sz="15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其課程包括了</a:t>
            </a:r>
            <a:r>
              <a:rPr lang="en-US" altLang="zh-TW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PYTHON</a:t>
            </a: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與</a:t>
            </a:r>
            <a:r>
              <a:rPr lang="en-US" altLang="zh-TW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APCS</a:t>
            </a:r>
            <a:endParaRPr sz="15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25442428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gbd3b2bd8b8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21487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4" name="Google Shape;2114;gbd3b2bd8b8_0_117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6"/>
          </a:xfrm>
          <a:prstGeom prst="rect">
            <a:avLst/>
          </a:prstGeom>
        </p:spPr>
        <p:txBody>
          <a:bodyPr spcFirstLastPara="1" wrap="square" lIns="99067" tIns="99067" rIns="99067" bIns="99067" anchor="t" anchorCtr="0">
            <a:noAutofit/>
          </a:bodyPr>
          <a:lstStyle/>
          <a:p>
            <a:pPr marL="0" indent="0">
              <a:buNone/>
            </a:pP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我是林一 負責統籌規劃</a:t>
            </a:r>
            <a:endParaRPr lang="en-US" altLang="zh-TW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曾與行政院農委會合作教育計畫</a:t>
            </a:r>
            <a:endParaRPr lang="en-US" altLang="zh-TW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endParaRPr lang="en-US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我的團隊成員</a:t>
            </a:r>
            <a:endParaRPr lang="en-US" altLang="zh-TW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參加過各大程式與開發競賽</a:t>
            </a:r>
            <a:endParaRPr lang="en-US" altLang="zh-TW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並獲得</a:t>
            </a:r>
            <a:r>
              <a:rPr lang="en-US" altLang="zh-TW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ICPC</a:t>
            </a: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佳作</a:t>
            </a:r>
            <a:endParaRPr lang="en-US" altLang="zh-TW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endParaRPr lang="en-US" altLang="zh-TW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普羅程式 兼具技術與教育專業</a:t>
            </a:r>
            <a:endParaRPr lang="en-US" altLang="zh-TW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拿下海大創客</a:t>
            </a:r>
            <a:r>
              <a:rPr lang="en-US" altLang="zh-TW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_</a:t>
            </a: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四強</a:t>
            </a:r>
            <a:endParaRPr lang="en-US" altLang="zh-TW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潮創客大賽</a:t>
            </a:r>
            <a:r>
              <a:rPr lang="en-US" altLang="zh-TW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_</a:t>
            </a: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全國學生組十強</a:t>
            </a:r>
            <a:endParaRPr lang="en-US" altLang="zh-TW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31537870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e3de3d8929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21487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e3de3d8929_0_97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6"/>
          </a:xfrm>
          <a:prstGeom prst="rect">
            <a:avLst/>
          </a:prstGeom>
        </p:spPr>
        <p:txBody>
          <a:bodyPr spcFirstLastPara="1" wrap="square" lIns="99067" tIns="99067" rIns="99067" bIns="99067" anchor="t" anchorCtr="0">
            <a:noAutofit/>
          </a:bodyPr>
          <a:lstStyle/>
          <a:p>
            <a:pPr marL="0" indent="0">
              <a:buNone/>
            </a:pP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打造一個，專門為程式教學  而設計的線上教學平台，</a:t>
            </a:r>
            <a:br>
              <a:rPr lang="en-US" altLang="zh-TW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在同一個頁面，</a:t>
            </a:r>
            <a:endParaRPr lang="en-US" altLang="zh-TW" sz="15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能夠觀看  課程  ，並同時撰寫程式，</a:t>
            </a:r>
            <a:endParaRPr lang="en-US" altLang="zh-TW" sz="15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並且這邊的提示會根據課程內容做連動，來達成即時互動。</a:t>
            </a:r>
            <a:endParaRPr lang="en-US" altLang="zh-TW" sz="15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endParaRPr lang="en-US" sz="15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其課程包括了</a:t>
            </a:r>
            <a:r>
              <a:rPr lang="en-US" altLang="zh-TW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PYTHON</a:t>
            </a: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與</a:t>
            </a:r>
            <a:r>
              <a:rPr lang="en-US" altLang="zh-TW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APCS</a:t>
            </a:r>
            <a:endParaRPr sz="15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36278724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e3de3d8929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21487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e3de3d8929_0_97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6"/>
          </a:xfrm>
          <a:prstGeom prst="rect">
            <a:avLst/>
          </a:prstGeom>
        </p:spPr>
        <p:txBody>
          <a:bodyPr spcFirstLastPara="1" wrap="square" lIns="99067" tIns="99067" rIns="99067" bIns="99067" anchor="t" anchorCtr="0">
            <a:noAutofit/>
          </a:bodyPr>
          <a:lstStyle/>
          <a:p>
            <a:pPr marL="0" indent="0">
              <a:buNone/>
            </a:pP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打造一個，專門為程式教學  而設計的線上教學平台，</a:t>
            </a:r>
            <a:br>
              <a:rPr lang="en-US" altLang="zh-TW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在同一個頁面，</a:t>
            </a:r>
            <a:endParaRPr lang="en-US" altLang="zh-TW" sz="15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能夠觀看  課程  ，並同時撰寫程式，</a:t>
            </a:r>
            <a:endParaRPr lang="en-US" altLang="zh-TW" sz="15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並且這邊的提示會根據課程內容做連動，來達成即時互動。</a:t>
            </a:r>
            <a:endParaRPr lang="en-US" altLang="zh-TW" sz="15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endParaRPr lang="en-US" sz="15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其課程包括了</a:t>
            </a:r>
            <a:r>
              <a:rPr lang="en-US" altLang="zh-TW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PYTHON</a:t>
            </a: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與</a:t>
            </a:r>
            <a:r>
              <a:rPr lang="en-US" altLang="zh-TW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APCS</a:t>
            </a:r>
            <a:endParaRPr sz="15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7225758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e3de3d8929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21487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e3de3d8929_0_97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6"/>
          </a:xfrm>
          <a:prstGeom prst="rect">
            <a:avLst/>
          </a:prstGeom>
        </p:spPr>
        <p:txBody>
          <a:bodyPr spcFirstLastPara="1" wrap="square" lIns="99067" tIns="99067" rIns="99067" bIns="99067" anchor="t" anchorCtr="0">
            <a:noAutofit/>
          </a:bodyPr>
          <a:lstStyle/>
          <a:p>
            <a:pPr marL="0" indent="0">
              <a:buNone/>
            </a:pP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打造一個，專門為程式教學  而設計的線上教學平台，</a:t>
            </a:r>
            <a:br>
              <a:rPr lang="en-US" altLang="zh-TW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在同一個頁面，</a:t>
            </a:r>
            <a:endParaRPr lang="en-US" altLang="zh-TW" sz="15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能夠觀看  課程  ，並同時撰寫程式，</a:t>
            </a:r>
            <a:endParaRPr lang="en-US" altLang="zh-TW" sz="15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並且這邊的提示會根據課程內容做連動，來達成即時互動。</a:t>
            </a:r>
            <a:endParaRPr lang="en-US" altLang="zh-TW" sz="15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endParaRPr lang="en-US" sz="15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其課程包括了</a:t>
            </a:r>
            <a:r>
              <a:rPr lang="en-US" altLang="zh-TW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PYTHON</a:t>
            </a: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與</a:t>
            </a:r>
            <a:r>
              <a:rPr lang="en-US" altLang="zh-TW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APCS</a:t>
            </a:r>
            <a:endParaRPr sz="15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462143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gbd3b2bd8b8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21487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4" name="Google Shape;2114;gbd3b2bd8b8_0_117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6"/>
          </a:xfrm>
          <a:prstGeom prst="rect">
            <a:avLst/>
          </a:prstGeom>
        </p:spPr>
        <p:txBody>
          <a:bodyPr spcFirstLastPara="1" wrap="square" lIns="99067" tIns="99067" rIns="99067" bIns="99067" anchor="t" anchorCtr="0">
            <a:noAutofit/>
          </a:bodyPr>
          <a:lstStyle/>
          <a:p>
            <a:pPr marL="0" indent="0">
              <a:buNone/>
            </a:pP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我是林一 負責統籌規劃</a:t>
            </a:r>
            <a:endParaRPr lang="en-US" altLang="zh-TW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曾與行政院農委會合作教育計畫</a:t>
            </a:r>
            <a:endParaRPr lang="en-US" altLang="zh-TW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endParaRPr lang="en-US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我的團隊成員</a:t>
            </a:r>
            <a:endParaRPr lang="en-US" altLang="zh-TW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參加過各大程式與開發競賽</a:t>
            </a:r>
            <a:endParaRPr lang="en-US" altLang="zh-TW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並獲得</a:t>
            </a:r>
            <a:r>
              <a:rPr lang="en-US" altLang="zh-TW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ICPC</a:t>
            </a: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佳作</a:t>
            </a:r>
            <a:endParaRPr lang="en-US" altLang="zh-TW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endParaRPr lang="en-US" altLang="zh-TW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普羅程式 兼具技術與教育專業</a:t>
            </a:r>
            <a:endParaRPr lang="en-US" altLang="zh-TW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拿下海大創客</a:t>
            </a:r>
            <a:r>
              <a:rPr lang="en-US" altLang="zh-TW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_</a:t>
            </a: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四強</a:t>
            </a:r>
            <a:endParaRPr lang="en-US" altLang="zh-TW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潮創客大賽</a:t>
            </a:r>
            <a:r>
              <a:rPr lang="en-US" altLang="zh-TW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_</a:t>
            </a: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全國學生組十強</a:t>
            </a:r>
            <a:endParaRPr lang="en-US" altLang="zh-TW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20071178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gbd3b2bd8b8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21487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4" name="Google Shape;2114;gbd3b2bd8b8_0_117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6"/>
          </a:xfrm>
          <a:prstGeom prst="rect">
            <a:avLst/>
          </a:prstGeom>
        </p:spPr>
        <p:txBody>
          <a:bodyPr spcFirstLastPara="1" wrap="square" lIns="99067" tIns="99067" rIns="99067" bIns="99067" anchor="t" anchorCtr="0">
            <a:noAutofit/>
          </a:bodyPr>
          <a:lstStyle/>
          <a:p>
            <a:pPr marL="0" indent="0">
              <a:buNone/>
            </a:pP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我是林一 負責統籌規劃</a:t>
            </a:r>
            <a:endParaRPr lang="en-US" altLang="zh-TW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曾與行政院農委會合作教育計畫</a:t>
            </a:r>
            <a:endParaRPr lang="en-US" altLang="zh-TW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endParaRPr lang="en-US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我的團隊成員</a:t>
            </a:r>
            <a:endParaRPr lang="en-US" altLang="zh-TW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參加過各大程式與開發競賽</a:t>
            </a:r>
            <a:endParaRPr lang="en-US" altLang="zh-TW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並獲得</a:t>
            </a:r>
            <a:r>
              <a:rPr lang="en-US" altLang="zh-TW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ICPC</a:t>
            </a: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佳作</a:t>
            </a:r>
            <a:endParaRPr lang="en-US" altLang="zh-TW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endParaRPr lang="en-US" altLang="zh-TW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普羅程式 兼具技術與教育專業</a:t>
            </a:r>
            <a:endParaRPr lang="en-US" altLang="zh-TW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拿下海大創客</a:t>
            </a:r>
            <a:r>
              <a:rPr lang="en-US" altLang="zh-TW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_</a:t>
            </a: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四強</a:t>
            </a:r>
            <a:endParaRPr lang="en-US" altLang="zh-TW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潮創客大賽</a:t>
            </a:r>
            <a:r>
              <a:rPr lang="en-US" altLang="zh-TW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_</a:t>
            </a: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全國學生組十強</a:t>
            </a:r>
            <a:endParaRPr lang="en-US" altLang="zh-TW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42080408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spcBef>
                <a:spcPts val="600"/>
              </a:spcBef>
              <a:buNone/>
            </a:pPr>
            <a:r>
              <a:rPr lang="zh-TW" altLang="en-US" sz="1100" b="1" i="0" u="none" strike="noStrike" cap="none" dirty="0">
                <a:solidFill>
                  <a:srgbClr val="009DC0"/>
                </a:solidFill>
                <a:latin typeface="+mn-ea"/>
                <a:ea typeface="Arial"/>
                <a:cs typeface="Arial"/>
                <a:sym typeface="Arial"/>
              </a:rPr>
              <a:t>我們是普羅程式</a:t>
            </a:r>
            <a:endParaRPr lang="en-US" altLang="zh-TW" sz="1100" b="1" i="0" u="none" strike="noStrike" cap="none" dirty="0">
              <a:solidFill>
                <a:srgbClr val="009DC0"/>
              </a:solidFill>
              <a:latin typeface="+mn-ea"/>
              <a:ea typeface="Arial"/>
              <a:cs typeface="Arial"/>
              <a:sym typeface="Arial"/>
            </a:endParaRPr>
          </a:p>
          <a:p>
            <a:pPr marL="139700" indent="0">
              <a:spcBef>
                <a:spcPts val="600"/>
              </a:spcBef>
              <a:buNone/>
            </a:pPr>
            <a:r>
              <a:rPr lang="zh-TW" altLang="en-US" sz="1100" b="1" i="0" u="none" strike="noStrike" cap="none" dirty="0">
                <a:solidFill>
                  <a:srgbClr val="0E295B"/>
                </a:solidFill>
                <a:latin typeface="+mn-ea"/>
                <a:ea typeface="Arial"/>
                <a:cs typeface="Arial"/>
                <a:sym typeface="Arial"/>
              </a:rPr>
              <a:t>以教學工具改善教育環境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72737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gbd3b2bd8b8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21487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4" name="Google Shape;2114;gbd3b2bd8b8_0_117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6"/>
          </a:xfrm>
          <a:prstGeom prst="rect">
            <a:avLst/>
          </a:prstGeom>
        </p:spPr>
        <p:txBody>
          <a:bodyPr spcFirstLastPara="1" wrap="square" lIns="99067" tIns="99067" rIns="99067" bIns="99067" anchor="t" anchorCtr="0">
            <a:noAutofit/>
          </a:bodyPr>
          <a:lstStyle/>
          <a:p>
            <a:pPr marL="0" indent="0">
              <a:buNone/>
            </a:pP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我是林一 負責統籌規劃</a:t>
            </a:r>
            <a:endParaRPr lang="en-US" altLang="zh-TW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曾與行政院農委會合作教育計畫</a:t>
            </a:r>
            <a:endParaRPr lang="en-US" altLang="zh-TW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endParaRPr lang="en-US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我的團隊成員</a:t>
            </a:r>
            <a:endParaRPr lang="en-US" altLang="zh-TW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參加過各大程式與開發競賽</a:t>
            </a:r>
            <a:endParaRPr lang="en-US" altLang="zh-TW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並獲得</a:t>
            </a:r>
            <a:r>
              <a:rPr lang="en-US" altLang="zh-TW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ICPC</a:t>
            </a: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佳作</a:t>
            </a:r>
            <a:endParaRPr lang="en-US" altLang="zh-TW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endParaRPr lang="en-US" altLang="zh-TW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普羅程式 兼具技術與教育專業</a:t>
            </a:r>
            <a:endParaRPr lang="en-US" altLang="zh-TW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拿下海大創客</a:t>
            </a:r>
            <a:r>
              <a:rPr lang="en-US" altLang="zh-TW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_</a:t>
            </a: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四強</a:t>
            </a:r>
            <a:endParaRPr lang="en-US" altLang="zh-TW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潮創客大賽</a:t>
            </a:r>
            <a:r>
              <a:rPr lang="en-US" altLang="zh-TW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_</a:t>
            </a: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全國學生組十強</a:t>
            </a:r>
            <a:endParaRPr lang="en-US" altLang="zh-TW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2007117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e4c1f07455_0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21487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e4c1f07455_0_629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6"/>
          </a:xfrm>
          <a:prstGeom prst="rect">
            <a:avLst/>
          </a:prstGeom>
        </p:spPr>
        <p:txBody>
          <a:bodyPr spcFirstLastPara="1" wrap="square" lIns="99067" tIns="99067" rIns="99067" bIns="99067" anchor="t" anchorCtr="0">
            <a:noAutofit/>
          </a:bodyPr>
          <a:lstStyle/>
          <a:p>
            <a:pPr marL="0" indent="0">
              <a:buNone/>
            </a:pPr>
            <a:endParaRPr lang="en-US" altLang="zh-TW" sz="1500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3395396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gbd3b2bd8b8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21487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4" name="Google Shape;2114;gbd3b2bd8b8_0_117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6"/>
          </a:xfrm>
          <a:prstGeom prst="rect">
            <a:avLst/>
          </a:prstGeom>
        </p:spPr>
        <p:txBody>
          <a:bodyPr spcFirstLastPara="1" wrap="square" lIns="99067" tIns="99067" rIns="99067" bIns="99067" anchor="t" anchorCtr="0">
            <a:noAutofit/>
          </a:bodyPr>
          <a:lstStyle/>
          <a:p>
            <a:pPr marL="0" indent="0">
              <a:buNone/>
            </a:pP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我是林一 負責統籌規劃</a:t>
            </a:r>
            <a:endParaRPr lang="en-US" altLang="zh-TW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曾與行政院農委會合作教育計畫</a:t>
            </a:r>
            <a:endParaRPr lang="en-US" altLang="zh-TW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endParaRPr lang="en-US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我的團隊成員</a:t>
            </a:r>
            <a:endParaRPr lang="en-US" altLang="zh-TW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參加過各大程式與開發競賽</a:t>
            </a:r>
            <a:endParaRPr lang="en-US" altLang="zh-TW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並獲得</a:t>
            </a:r>
            <a:r>
              <a:rPr lang="en-US" altLang="zh-TW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ICPC</a:t>
            </a: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佳作</a:t>
            </a:r>
            <a:endParaRPr lang="en-US" altLang="zh-TW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endParaRPr lang="en-US" altLang="zh-TW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普羅程式 兼具技術與教育專業</a:t>
            </a:r>
            <a:endParaRPr lang="en-US" altLang="zh-TW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拿下海大創客</a:t>
            </a:r>
            <a:r>
              <a:rPr lang="en-US" altLang="zh-TW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_</a:t>
            </a: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四強</a:t>
            </a:r>
            <a:endParaRPr lang="en-US" altLang="zh-TW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潮創客大賽</a:t>
            </a:r>
            <a:r>
              <a:rPr lang="en-US" altLang="zh-TW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_</a:t>
            </a: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全國學生組十強</a:t>
            </a:r>
            <a:endParaRPr lang="en-US" altLang="zh-TW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1217193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e3de3d8929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21487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e3de3d8929_0_97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6"/>
          </a:xfrm>
          <a:prstGeom prst="rect">
            <a:avLst/>
          </a:prstGeom>
        </p:spPr>
        <p:txBody>
          <a:bodyPr spcFirstLastPara="1" wrap="square" lIns="99067" tIns="99067" rIns="99067" bIns="99067" anchor="t" anchorCtr="0">
            <a:noAutofit/>
          </a:bodyPr>
          <a:lstStyle/>
          <a:p>
            <a:pPr marL="0" indent="0">
              <a:buNone/>
            </a:pP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打造一個，專門為程式教學  而設計的線上教學平台，</a:t>
            </a:r>
            <a:br>
              <a:rPr lang="en-US" altLang="zh-TW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在同一個頁面，</a:t>
            </a:r>
            <a:endParaRPr lang="en-US" altLang="zh-TW" sz="15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能夠觀看  課程  ，並同時撰寫程式，</a:t>
            </a:r>
            <a:endParaRPr lang="en-US" altLang="zh-TW" sz="15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並且這邊的提示會根據課程內容做連動，來達成即時互動。</a:t>
            </a:r>
            <a:endParaRPr lang="en-US" altLang="zh-TW" sz="15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endParaRPr lang="en-US" sz="15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其課程包括了</a:t>
            </a:r>
            <a:r>
              <a:rPr lang="en-US" altLang="zh-TW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PYTHON</a:t>
            </a: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與</a:t>
            </a:r>
            <a:r>
              <a:rPr lang="en-US" altLang="zh-TW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APCS</a:t>
            </a:r>
            <a:endParaRPr sz="15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4044051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e3de3d8929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21487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e3de3d8929_0_97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6"/>
          </a:xfrm>
          <a:prstGeom prst="rect">
            <a:avLst/>
          </a:prstGeom>
        </p:spPr>
        <p:txBody>
          <a:bodyPr spcFirstLastPara="1" wrap="square" lIns="99067" tIns="99067" rIns="99067" bIns="99067" anchor="t" anchorCtr="0">
            <a:noAutofit/>
          </a:bodyPr>
          <a:lstStyle/>
          <a:p>
            <a:pPr marL="0" indent="0">
              <a:buNone/>
            </a:pP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打造一個，專門為程式教學  而設計的線上教學平台，</a:t>
            </a:r>
            <a:br>
              <a:rPr lang="en-US" altLang="zh-TW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在同一個頁面，</a:t>
            </a:r>
            <a:endParaRPr lang="en-US" altLang="zh-TW" sz="15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能夠觀看  課程  ，並同時撰寫程式，</a:t>
            </a:r>
            <a:endParaRPr lang="en-US" altLang="zh-TW" sz="15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並且這邊的提示會根據課程內容做連動，來達成即時互動。</a:t>
            </a:r>
            <a:endParaRPr lang="en-US" altLang="zh-TW" sz="15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endParaRPr lang="en-US" sz="15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其課程包括了</a:t>
            </a:r>
            <a:r>
              <a:rPr lang="en-US" altLang="zh-TW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PYTHON</a:t>
            </a: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與</a:t>
            </a:r>
            <a:r>
              <a:rPr lang="en-US" altLang="zh-TW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APCS</a:t>
            </a:r>
            <a:endParaRPr sz="15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2522164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e3de3d8929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21487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e3de3d8929_0_97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6"/>
          </a:xfrm>
          <a:prstGeom prst="rect">
            <a:avLst/>
          </a:prstGeom>
        </p:spPr>
        <p:txBody>
          <a:bodyPr spcFirstLastPara="1" wrap="square" lIns="99067" tIns="99067" rIns="99067" bIns="99067" anchor="t" anchorCtr="0">
            <a:noAutofit/>
          </a:bodyPr>
          <a:lstStyle/>
          <a:p>
            <a:pPr marL="0" indent="0">
              <a:buNone/>
            </a:pP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打造一個，專門為程式教學  而設計的線上教學平台，</a:t>
            </a:r>
            <a:br>
              <a:rPr lang="en-US" altLang="zh-TW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在同一個頁面，</a:t>
            </a:r>
            <a:endParaRPr lang="en-US" altLang="zh-TW" sz="15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能夠觀看  課程  ，並同時撰寫程式，</a:t>
            </a:r>
            <a:endParaRPr lang="en-US" altLang="zh-TW" sz="15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並且這邊的提示會根據課程內容做連動，來達成即時互動。</a:t>
            </a:r>
            <a:endParaRPr lang="en-US" altLang="zh-TW" sz="15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endParaRPr lang="en-US" sz="15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其課程包括了</a:t>
            </a:r>
            <a:r>
              <a:rPr lang="en-US" altLang="zh-TW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PYTHON</a:t>
            </a:r>
            <a:r>
              <a:rPr lang="zh-TW" altLang="en-US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與</a:t>
            </a:r>
            <a:r>
              <a:rPr lang="en-US" altLang="zh-TW" sz="15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APCS</a:t>
            </a:r>
            <a:endParaRPr sz="15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4182164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gbd3b2bd8b8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21487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4" name="Google Shape;2114;gbd3b2bd8b8_0_117:notes"/>
          <p:cNvSpPr txBox="1">
            <a:spLocks noGrp="1"/>
          </p:cNvSpPr>
          <p:nvPr>
            <p:ph type="body" idx="1"/>
          </p:nvPr>
        </p:nvSpPr>
        <p:spPr>
          <a:xfrm>
            <a:off x="710407" y="4861442"/>
            <a:ext cx="5683250" cy="4605576"/>
          </a:xfrm>
          <a:prstGeom prst="rect">
            <a:avLst/>
          </a:prstGeom>
        </p:spPr>
        <p:txBody>
          <a:bodyPr spcFirstLastPara="1" wrap="square" lIns="99067" tIns="99067" rIns="99067" bIns="99067" anchor="t" anchorCtr="0">
            <a:noAutofit/>
          </a:bodyPr>
          <a:lstStyle/>
          <a:p>
            <a:pPr marL="0" indent="0">
              <a:buNone/>
            </a:pP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我是林一 負責統籌規劃</a:t>
            </a:r>
            <a:endParaRPr lang="en-US" altLang="zh-TW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曾與行政院農委會合作教育計畫</a:t>
            </a:r>
            <a:endParaRPr lang="en-US" altLang="zh-TW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endParaRPr lang="en-US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我的團隊成員</a:t>
            </a:r>
            <a:endParaRPr lang="en-US" altLang="zh-TW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參加過各大程式與開發競賽</a:t>
            </a:r>
            <a:endParaRPr lang="en-US" altLang="zh-TW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並獲得</a:t>
            </a:r>
            <a:r>
              <a:rPr lang="en-US" altLang="zh-TW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ICPC</a:t>
            </a: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佳作</a:t>
            </a:r>
            <a:endParaRPr lang="en-US" altLang="zh-TW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endParaRPr lang="en-US" altLang="zh-TW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普羅程式 兼具技術與教育專業</a:t>
            </a:r>
            <a:endParaRPr lang="en-US" altLang="zh-TW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拿下海大創客</a:t>
            </a:r>
            <a:r>
              <a:rPr lang="en-US" altLang="zh-TW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_</a:t>
            </a: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四強</a:t>
            </a:r>
            <a:endParaRPr lang="en-US" altLang="zh-TW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indent="0">
              <a:buNone/>
            </a:pP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潮創客大賽</a:t>
            </a:r>
            <a:r>
              <a:rPr lang="en-US" altLang="zh-TW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_</a:t>
            </a:r>
            <a:r>
              <a:rPr lang="zh-TW" altLang="en-US" sz="1500" b="1" dirty="0">
                <a:solidFill>
                  <a:schemeClr val="tx2">
                    <a:lumMod val="2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全國學生組十強</a:t>
            </a:r>
            <a:endParaRPr lang="en-US" altLang="zh-TW" sz="1500" b="1" dirty="0">
              <a:solidFill>
                <a:schemeClr val="tx2">
                  <a:lumMod val="2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1665205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userDrawn="1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7D0E02B-B075-42F3-B0E8-201AE2F9735C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884FC76E-C4F1-4A91-B247-C390EE06A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 rot="5400000">
            <a:off x="-100350" y="471650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3980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‹#›</a:t>
            </a:fld>
            <a:endParaRPr/>
          </a:p>
        </p:txBody>
      </p:sp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447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471650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393944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Font typeface="Microsoft JhengHei"/>
              <a:buNone/>
              <a:defRPr sz="42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5002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icrosoft JhengHei"/>
              <a:buNone/>
              <a:defRPr sz="42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icrosoft JhengHei"/>
              <a:buNone/>
              <a:defRPr sz="42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icrosoft JhengHei"/>
              <a:buNone/>
              <a:defRPr sz="42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icrosoft JhengHei"/>
              <a:buNone/>
              <a:defRPr sz="42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icrosoft JhengHei"/>
              <a:buNone/>
              <a:defRPr sz="42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icrosoft JhengHei"/>
              <a:buNone/>
              <a:defRPr sz="42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icrosoft JhengHei"/>
              <a:buNone/>
              <a:defRPr sz="42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icrosoft JhengHei"/>
              <a:buNone/>
              <a:defRPr sz="42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Microsoft JhengHei"/>
              <a:buNone/>
              <a:defRPr sz="4200">
                <a:solidFill>
                  <a:schemeClr val="accent2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"/>
              <a:buChar char="▸"/>
              <a:defRPr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"/>
              <a:buChar char="▹"/>
              <a:defRPr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"/>
              <a:buChar char="▹"/>
              <a:defRPr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Char char="▹"/>
              <a:defRPr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Char char="▹"/>
              <a:defRPr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Char char="▹"/>
              <a:defRPr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Char char="▹"/>
              <a:defRPr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Char char="▹"/>
              <a:defRPr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Char char="▹"/>
              <a:defRPr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1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52.svg"/><Relationship Id="rId5" Type="http://schemas.openxmlformats.org/officeDocument/2006/relationships/image" Target="../media/image29.png"/><Relationship Id="rId10" Type="http://schemas.openxmlformats.org/officeDocument/2006/relationships/image" Target="../media/image51.png"/><Relationship Id="rId4" Type="http://schemas.openxmlformats.org/officeDocument/2006/relationships/image" Target="../media/image64.png"/><Relationship Id="rId9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5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49.svg"/><Relationship Id="rId5" Type="http://schemas.openxmlformats.org/officeDocument/2006/relationships/image" Target="../media/image65.png"/><Relationship Id="rId10" Type="http://schemas.openxmlformats.org/officeDocument/2006/relationships/image" Target="../media/image48.png"/><Relationship Id="rId4" Type="http://schemas.openxmlformats.org/officeDocument/2006/relationships/image" Target="../media/image55.png"/><Relationship Id="rId9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5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67.png"/><Relationship Id="rId4" Type="http://schemas.openxmlformats.org/officeDocument/2006/relationships/image" Target="../media/image55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68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33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26.png"/><Relationship Id="rId4" Type="http://schemas.openxmlformats.org/officeDocument/2006/relationships/image" Target="../media/image55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37.png"/><Relationship Id="rId5" Type="http://schemas.openxmlformats.org/officeDocument/2006/relationships/image" Target="../media/image72.png"/><Relationship Id="rId10" Type="http://schemas.openxmlformats.org/officeDocument/2006/relationships/image" Target="../media/image36.png"/><Relationship Id="rId4" Type="http://schemas.openxmlformats.org/officeDocument/2006/relationships/image" Target="../media/image55.png"/><Relationship Id="rId9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26.png"/><Relationship Id="rId4" Type="http://schemas.openxmlformats.org/officeDocument/2006/relationships/image" Target="../media/image55.pn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2.png"/><Relationship Id="rId3" Type="http://schemas.openxmlformats.org/officeDocument/2006/relationships/image" Target="../media/image75.png"/><Relationship Id="rId7" Type="http://schemas.openxmlformats.org/officeDocument/2006/relationships/hyperlink" Target="https://www.programing.tw/" TargetMode="External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hyperlink" Target="https://www.instagram.com/programing.tw/" TargetMode="External"/><Relationship Id="rId5" Type="http://schemas.openxmlformats.org/officeDocument/2006/relationships/image" Target="../media/image77.png"/><Relationship Id="rId10" Type="http://schemas.openxmlformats.org/officeDocument/2006/relationships/image" Target="../media/image80.png"/><Relationship Id="rId4" Type="http://schemas.openxmlformats.org/officeDocument/2006/relationships/image" Target="../media/image76.jpg"/><Relationship Id="rId9" Type="http://schemas.openxmlformats.org/officeDocument/2006/relationships/hyperlink" Target="https://www.facebook.com/programing.edu.tw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svg"/><Relationship Id="rId18" Type="http://schemas.openxmlformats.org/officeDocument/2006/relationships/image" Target="../media/image23.svg"/><Relationship Id="rId26" Type="http://schemas.openxmlformats.org/officeDocument/2006/relationships/image" Target="../media/image31.png"/><Relationship Id="rId39" Type="http://schemas.openxmlformats.org/officeDocument/2006/relationships/image" Target="../media/image44.png"/><Relationship Id="rId21" Type="http://schemas.openxmlformats.org/officeDocument/2006/relationships/image" Target="../media/image26.png"/><Relationship Id="rId34" Type="http://schemas.openxmlformats.org/officeDocument/2006/relationships/image" Target="../media/image39.png"/><Relationship Id="rId42" Type="http://schemas.openxmlformats.org/officeDocument/2006/relationships/image" Target="../media/image47.png"/><Relationship Id="rId47" Type="http://schemas.openxmlformats.org/officeDocument/2006/relationships/image" Target="../media/image52.sv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1.pn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24" Type="http://schemas.openxmlformats.org/officeDocument/2006/relationships/image" Target="../media/image29.png"/><Relationship Id="rId32" Type="http://schemas.openxmlformats.org/officeDocument/2006/relationships/image" Target="../media/image37.png"/><Relationship Id="rId37" Type="http://schemas.openxmlformats.org/officeDocument/2006/relationships/image" Target="../media/image42.png"/><Relationship Id="rId40" Type="http://schemas.openxmlformats.org/officeDocument/2006/relationships/image" Target="../media/image45.svg"/><Relationship Id="rId45" Type="http://schemas.openxmlformats.org/officeDocument/2006/relationships/image" Target="../media/image50.png"/><Relationship Id="rId5" Type="http://schemas.openxmlformats.org/officeDocument/2006/relationships/image" Target="../media/image2.png"/><Relationship Id="rId15" Type="http://schemas.openxmlformats.org/officeDocument/2006/relationships/image" Target="../media/image20.svg"/><Relationship Id="rId23" Type="http://schemas.openxmlformats.org/officeDocument/2006/relationships/image" Target="../media/image28.svg"/><Relationship Id="rId28" Type="http://schemas.openxmlformats.org/officeDocument/2006/relationships/image" Target="../media/image33.png"/><Relationship Id="rId36" Type="http://schemas.openxmlformats.org/officeDocument/2006/relationships/image" Target="../media/image41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31" Type="http://schemas.openxmlformats.org/officeDocument/2006/relationships/image" Target="../media/image36.png"/><Relationship Id="rId44" Type="http://schemas.openxmlformats.org/officeDocument/2006/relationships/image" Target="../media/image49.svg"/><Relationship Id="rId4" Type="http://schemas.openxmlformats.org/officeDocument/2006/relationships/chart" Target="../charts/chart1.xml"/><Relationship Id="rId9" Type="http://schemas.openxmlformats.org/officeDocument/2006/relationships/image" Target="../media/image14.sv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Relationship Id="rId30" Type="http://schemas.openxmlformats.org/officeDocument/2006/relationships/image" Target="../media/image35.png"/><Relationship Id="rId35" Type="http://schemas.openxmlformats.org/officeDocument/2006/relationships/image" Target="../media/image40.png"/><Relationship Id="rId43" Type="http://schemas.openxmlformats.org/officeDocument/2006/relationships/image" Target="../media/image48.png"/><Relationship Id="rId8" Type="http://schemas.openxmlformats.org/officeDocument/2006/relationships/image" Target="../media/image13.png"/><Relationship Id="rId3" Type="http://schemas.openxmlformats.org/officeDocument/2006/relationships/image" Target="../media/image10.jpe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33" Type="http://schemas.openxmlformats.org/officeDocument/2006/relationships/image" Target="../media/image38.png"/><Relationship Id="rId38" Type="http://schemas.openxmlformats.org/officeDocument/2006/relationships/image" Target="../media/image43.jpeg"/><Relationship Id="rId46" Type="http://schemas.openxmlformats.org/officeDocument/2006/relationships/image" Target="../media/image51.png"/><Relationship Id="rId20" Type="http://schemas.openxmlformats.org/officeDocument/2006/relationships/image" Target="../media/image25.svg"/><Relationship Id="rId41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43.jpeg"/><Relationship Id="rId5" Type="http://schemas.openxmlformats.org/officeDocument/2006/relationships/image" Target="../media/image31.png"/><Relationship Id="rId10" Type="http://schemas.openxmlformats.org/officeDocument/2006/relationships/image" Target="../media/image46.png"/><Relationship Id="rId4" Type="http://schemas.openxmlformats.org/officeDocument/2006/relationships/image" Target="../media/image30.png"/><Relationship Id="rId9" Type="http://schemas.openxmlformats.org/officeDocument/2006/relationships/image" Target="../media/image4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30.png"/><Relationship Id="rId4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5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3.png"/><Relationship Id="rId7" Type="http://schemas.openxmlformats.org/officeDocument/2006/relationships/image" Target="../media/image61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45.svg"/><Relationship Id="rId5" Type="http://schemas.openxmlformats.org/officeDocument/2006/relationships/image" Target="../media/image59.png"/><Relationship Id="rId10" Type="http://schemas.openxmlformats.org/officeDocument/2006/relationships/image" Target="../media/image44.png"/><Relationship Id="rId4" Type="http://schemas.openxmlformats.org/officeDocument/2006/relationships/image" Target="../media/image55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0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11" Type="http://schemas.openxmlformats.org/officeDocument/2006/relationships/image" Target="../media/image41.png"/><Relationship Id="rId5" Type="http://schemas.openxmlformats.org/officeDocument/2006/relationships/image" Target="../media/image27.png"/><Relationship Id="rId15" Type="http://schemas.openxmlformats.org/officeDocument/2006/relationships/image" Target="../media/image52.svg"/><Relationship Id="rId10" Type="http://schemas.openxmlformats.org/officeDocument/2006/relationships/image" Target="../media/image49.svg"/><Relationship Id="rId4" Type="http://schemas.openxmlformats.org/officeDocument/2006/relationships/image" Target="../media/image26.png"/><Relationship Id="rId9" Type="http://schemas.openxmlformats.org/officeDocument/2006/relationships/image" Target="../media/image48.png"/><Relationship Id="rId1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1485F1-8E69-4DDF-B056-66CE63135A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98E11E3-93AD-4F86-8694-0011AE8557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星形: 五角 4">
            <a:extLst>
              <a:ext uri="{FF2B5EF4-FFF2-40B4-BE49-F238E27FC236}">
                <a16:creationId xmlns:a16="http://schemas.microsoft.com/office/drawing/2014/main" id="{1E79E4C9-FE7B-4130-BD6E-F09FB3F29A7A}"/>
              </a:ext>
            </a:extLst>
          </p:cNvPr>
          <p:cNvSpPr/>
          <p:nvPr/>
        </p:nvSpPr>
        <p:spPr>
          <a:xfrm>
            <a:off x="7652494" y="190468"/>
            <a:ext cx="1123632" cy="943094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FF0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36021B0-9D8C-4EDE-9C66-FF4614D73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6"/>
            <a:ext cx="9144000" cy="514284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AB08C50-4BE1-49C4-80B6-C8FE50330294}"/>
              </a:ext>
            </a:extLst>
          </p:cNvPr>
          <p:cNvSpPr/>
          <p:nvPr/>
        </p:nvSpPr>
        <p:spPr>
          <a:xfrm>
            <a:off x="2421732" y="3768327"/>
            <a:ext cx="6101878" cy="703661"/>
          </a:xfrm>
          <a:prstGeom prst="rect">
            <a:avLst/>
          </a:prstGeom>
          <a:solidFill>
            <a:srgbClr val="DFF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D313C5A-0D7A-471C-9830-8C5F0944D5D2}"/>
              </a:ext>
            </a:extLst>
          </p:cNvPr>
          <p:cNvSpPr/>
          <p:nvPr/>
        </p:nvSpPr>
        <p:spPr>
          <a:xfrm>
            <a:off x="4528120" y="2825234"/>
            <a:ext cx="4104009" cy="943093"/>
          </a:xfrm>
          <a:prstGeom prst="rect">
            <a:avLst/>
          </a:prstGeom>
          <a:solidFill>
            <a:srgbClr val="DFF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18855FC-1301-4E33-87AA-8CF101CA3548}"/>
              </a:ext>
            </a:extLst>
          </p:cNvPr>
          <p:cNvSpPr/>
          <p:nvPr/>
        </p:nvSpPr>
        <p:spPr>
          <a:xfrm>
            <a:off x="5066675" y="4266634"/>
            <a:ext cx="2880000" cy="74401"/>
          </a:xfrm>
          <a:prstGeom prst="rect">
            <a:avLst/>
          </a:prstGeom>
          <a:solidFill>
            <a:srgbClr val="F2DF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4ACF1A3-4451-4110-A1F1-C609E9C35CEA}"/>
              </a:ext>
            </a:extLst>
          </p:cNvPr>
          <p:cNvSpPr/>
          <p:nvPr/>
        </p:nvSpPr>
        <p:spPr>
          <a:xfrm>
            <a:off x="3413925" y="4266634"/>
            <a:ext cx="796126" cy="74401"/>
          </a:xfrm>
          <a:prstGeom prst="rect">
            <a:avLst/>
          </a:prstGeom>
          <a:solidFill>
            <a:srgbClr val="F2DF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3217E75-668A-420D-9306-173BEA2C8778}"/>
              </a:ext>
            </a:extLst>
          </p:cNvPr>
          <p:cNvSpPr txBox="1"/>
          <p:nvPr/>
        </p:nvSpPr>
        <p:spPr>
          <a:xfrm>
            <a:off x="1629580" y="3317826"/>
            <a:ext cx="6554702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3200" b="1" dirty="0">
                <a:solidFill>
                  <a:srgbClr val="2683C6"/>
                </a:solidFill>
                <a:latin typeface="+mn-ea"/>
                <a:ea typeface="+mn-ea"/>
              </a:rPr>
              <a:t>“</a:t>
            </a:r>
            <a:r>
              <a:rPr lang="zh-TW" altLang="en-US" sz="3200" b="1" dirty="0">
                <a:solidFill>
                  <a:srgbClr val="2683C6"/>
                </a:solidFill>
                <a:latin typeface="+mj-ea"/>
                <a:ea typeface="+mj-ea"/>
              </a:rPr>
              <a:t>致力於</a:t>
            </a:r>
            <a:r>
              <a:rPr lang="zh-TW" altLang="en-US" sz="3200" b="1" dirty="0">
                <a:solidFill>
                  <a:srgbClr val="E95689"/>
                </a:solidFill>
                <a:latin typeface="+mj-ea"/>
                <a:ea typeface="+mj-ea"/>
              </a:rPr>
              <a:t>資訊技術</a:t>
            </a:r>
            <a:r>
              <a:rPr lang="zh-TW" altLang="en-US" sz="3200" b="1" dirty="0">
                <a:solidFill>
                  <a:srgbClr val="2683C6"/>
                </a:solidFill>
                <a:latin typeface="+mj-ea"/>
                <a:ea typeface="+mj-ea"/>
              </a:rPr>
              <a:t>與</a:t>
            </a:r>
            <a:r>
              <a:rPr lang="zh-TW" altLang="en-US" sz="3200" b="1" dirty="0">
                <a:solidFill>
                  <a:srgbClr val="E95689"/>
                </a:solidFill>
                <a:latin typeface="+mj-ea"/>
                <a:ea typeface="+mj-ea"/>
              </a:rPr>
              <a:t>教育</a:t>
            </a:r>
            <a:endParaRPr lang="en-US" altLang="zh-TW" sz="3200" b="1" dirty="0">
              <a:solidFill>
                <a:srgbClr val="E95689"/>
              </a:solidFill>
              <a:latin typeface="+mj-ea"/>
              <a:ea typeface="+mj-ea"/>
            </a:endParaRPr>
          </a:p>
          <a:p>
            <a:pPr>
              <a:spcBef>
                <a:spcPts val="600"/>
              </a:spcBef>
            </a:pPr>
            <a:r>
              <a:rPr lang="zh-TW" altLang="en-US" sz="3200" b="1" dirty="0">
                <a:solidFill>
                  <a:srgbClr val="0E295B"/>
                </a:solidFill>
                <a:latin typeface="+mn-ea"/>
                <a:ea typeface="+mn-ea"/>
              </a:rPr>
              <a:t>　　　</a:t>
            </a:r>
            <a:r>
              <a:rPr lang="zh-TW" altLang="en-US" sz="3200" b="1" dirty="0">
                <a:solidFill>
                  <a:srgbClr val="0E295B"/>
                </a:solidFill>
                <a:latin typeface="+mj-ea"/>
                <a:ea typeface="+mj-ea"/>
              </a:rPr>
              <a:t>為案主開發程式系統與工具”</a:t>
            </a:r>
          </a:p>
        </p:txBody>
      </p:sp>
    </p:spTree>
    <p:extLst>
      <p:ext uri="{BB962C8B-B14F-4D97-AF65-F5344CB8AC3E}">
        <p14:creationId xmlns:p14="http://schemas.microsoft.com/office/powerpoint/2010/main" val="207085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F0DCB05E-4A02-4B12-9417-F4875EA08B43}"/>
              </a:ext>
            </a:extLst>
          </p:cNvPr>
          <p:cNvSpPr/>
          <p:nvPr/>
        </p:nvSpPr>
        <p:spPr>
          <a:xfrm>
            <a:off x="0" y="1184248"/>
            <a:ext cx="9144000" cy="34525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70" name="Google Shape;670;p18"/>
          <p:cNvSpPr txBox="1">
            <a:spLocks noGrp="1"/>
          </p:cNvSpPr>
          <p:nvPr>
            <p:ph type="title"/>
          </p:nvPr>
        </p:nvSpPr>
        <p:spPr>
          <a:xfrm>
            <a:off x="457200" y="457322"/>
            <a:ext cx="78407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altLang="zh-TW" sz="2800" b="1" dirty="0">
                <a:latin typeface="Chiron Sans HK Pro Medium" panose="020B0600000000000000" pitchFamily="34" charset="-120"/>
                <a:ea typeface="Chiron Sans HK Pro Medium" panose="020B0600000000000000" pitchFamily="34" charset="-120"/>
                <a:sym typeface="Arial"/>
              </a:rPr>
              <a:t>GPX Analyzer</a:t>
            </a:r>
            <a:endParaRPr sz="2800" b="1" dirty="0">
              <a:latin typeface="Chiron Sans HK Pro Medium" panose="020B0600000000000000" pitchFamily="34" charset="-120"/>
              <a:ea typeface="Chiron Sans HK Pro Medium" panose="020B0600000000000000" pitchFamily="34" charset="-120"/>
              <a:sym typeface="Arial"/>
            </a:endParaRPr>
          </a:p>
        </p:txBody>
      </p:sp>
      <p:sp>
        <p:nvSpPr>
          <p:cNvPr id="671" name="Google Shape;671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b="1" dirty="0">
                <a:latin typeface="+mj-ea"/>
                <a:ea typeface="+mj-ea"/>
              </a:rPr>
              <a:t>10</a:t>
            </a:fld>
            <a:endParaRPr b="1" dirty="0">
              <a:latin typeface="+mj-ea"/>
              <a:ea typeface="+mj-ea"/>
            </a:endParaRP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F0DFD28C-A9CB-4ABD-B9FE-CB79B5F83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4368" y="615320"/>
            <a:ext cx="1125707" cy="57043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F019C40-A573-42FE-AF75-F62BC1408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194" y="1801214"/>
            <a:ext cx="6551613" cy="2013190"/>
          </a:xfrm>
          <a:prstGeom prst="rect">
            <a:avLst/>
          </a:prstGeom>
        </p:spPr>
      </p:pic>
      <p:grpSp>
        <p:nvGrpSpPr>
          <p:cNvPr id="31" name="群組 30">
            <a:extLst>
              <a:ext uri="{FF2B5EF4-FFF2-40B4-BE49-F238E27FC236}">
                <a16:creationId xmlns:a16="http://schemas.microsoft.com/office/drawing/2014/main" id="{1019A912-8578-467A-9729-C3006B4E02F8}"/>
              </a:ext>
            </a:extLst>
          </p:cNvPr>
          <p:cNvGrpSpPr/>
          <p:nvPr/>
        </p:nvGrpSpPr>
        <p:grpSpPr>
          <a:xfrm>
            <a:off x="49976" y="1226406"/>
            <a:ext cx="1728184" cy="484574"/>
            <a:chOff x="5997333" y="819350"/>
            <a:chExt cx="1728184" cy="484574"/>
          </a:xfrm>
        </p:grpSpPr>
        <p:sp>
          <p:nvSpPr>
            <p:cNvPr id="32" name="Google Shape;753;p20">
              <a:extLst>
                <a:ext uri="{FF2B5EF4-FFF2-40B4-BE49-F238E27FC236}">
                  <a16:creationId xmlns:a16="http://schemas.microsoft.com/office/drawing/2014/main" id="{98FDEC7C-BCDB-4110-876F-DD4421EE465E}"/>
                </a:ext>
              </a:extLst>
            </p:cNvPr>
            <p:cNvSpPr/>
            <p:nvPr/>
          </p:nvSpPr>
          <p:spPr>
            <a:xfrm>
              <a:off x="6116572" y="961211"/>
              <a:ext cx="1608945" cy="342713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200">
                <a:solidFill>
                  <a:schemeClr val="lt1"/>
                </a:solidFill>
                <a:latin typeface="+mn-ea"/>
                <a:ea typeface="+mn-ea"/>
                <a:sym typeface="Barlow"/>
              </a:endParaRPr>
            </a:p>
          </p:txBody>
        </p:sp>
        <p:sp>
          <p:nvSpPr>
            <p:cNvPr id="33" name="Google Shape;753;p20">
              <a:extLst>
                <a:ext uri="{FF2B5EF4-FFF2-40B4-BE49-F238E27FC236}">
                  <a16:creationId xmlns:a16="http://schemas.microsoft.com/office/drawing/2014/main" id="{A12DC54F-A1E9-4A70-8541-BAC42C76ADCB}"/>
                </a:ext>
              </a:extLst>
            </p:cNvPr>
            <p:cNvSpPr/>
            <p:nvPr/>
          </p:nvSpPr>
          <p:spPr>
            <a:xfrm>
              <a:off x="6082598" y="915727"/>
              <a:ext cx="1608946" cy="342713"/>
            </a:xfrm>
            <a:prstGeom prst="roundRect">
              <a:avLst>
                <a:gd name="adj" fmla="val 16667"/>
              </a:avLst>
            </a:prstGeom>
            <a:solidFill>
              <a:srgbClr val="268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zh-TW" altLang="en-US" sz="1500" b="1" dirty="0">
                  <a:solidFill>
                    <a:schemeClr val="lt1"/>
                  </a:solidFill>
                  <a:latin typeface="+mj-ea"/>
                  <a:ea typeface="+mj-ea"/>
                  <a:sym typeface="Barlow"/>
                </a:rPr>
                <a:t>生產力工具</a:t>
              </a:r>
              <a:endParaRPr lang="en-US" altLang="zh-TW" sz="1200" b="1" dirty="0">
                <a:solidFill>
                  <a:schemeClr val="lt1"/>
                </a:solidFill>
                <a:latin typeface="Barlow"/>
                <a:ea typeface="+mn-ea"/>
                <a:cs typeface="Barlow"/>
                <a:sym typeface="Barlow"/>
              </a:endParaRPr>
            </a:p>
          </p:txBody>
        </p:sp>
        <p:sp>
          <p:nvSpPr>
            <p:cNvPr id="34" name="Google Shape;757;p20">
              <a:extLst>
                <a:ext uri="{FF2B5EF4-FFF2-40B4-BE49-F238E27FC236}">
                  <a16:creationId xmlns:a16="http://schemas.microsoft.com/office/drawing/2014/main" id="{725A2215-A3F1-47C1-99C4-D8A6DF0A9125}"/>
                </a:ext>
              </a:extLst>
            </p:cNvPr>
            <p:cNvSpPr/>
            <p:nvPr/>
          </p:nvSpPr>
          <p:spPr>
            <a:xfrm>
              <a:off x="5997333" y="819350"/>
              <a:ext cx="350200" cy="348152"/>
            </a:xfrm>
            <a:custGeom>
              <a:avLst/>
              <a:gdLst/>
              <a:ahLst/>
              <a:cxnLst/>
              <a:rect l="l" t="t" r="r" b="b"/>
              <a:pathLst>
                <a:path w="16756" h="16658" extrusionOk="0">
                  <a:moveTo>
                    <a:pt x="13287" y="2565"/>
                  </a:moveTo>
                  <a:lnTo>
                    <a:pt x="13482" y="2590"/>
                  </a:lnTo>
                  <a:lnTo>
                    <a:pt x="13653" y="2663"/>
                  </a:lnTo>
                  <a:lnTo>
                    <a:pt x="13800" y="2736"/>
                  </a:lnTo>
                  <a:lnTo>
                    <a:pt x="13922" y="2858"/>
                  </a:lnTo>
                  <a:lnTo>
                    <a:pt x="14069" y="3005"/>
                  </a:lnTo>
                  <a:lnTo>
                    <a:pt x="14142" y="3176"/>
                  </a:lnTo>
                  <a:lnTo>
                    <a:pt x="14191" y="3371"/>
                  </a:lnTo>
                  <a:lnTo>
                    <a:pt x="14215" y="3567"/>
                  </a:lnTo>
                  <a:lnTo>
                    <a:pt x="14191" y="3738"/>
                  </a:lnTo>
                  <a:lnTo>
                    <a:pt x="14142" y="3884"/>
                  </a:lnTo>
                  <a:lnTo>
                    <a:pt x="14069" y="4055"/>
                  </a:lnTo>
                  <a:lnTo>
                    <a:pt x="13922" y="4202"/>
                  </a:lnTo>
                  <a:lnTo>
                    <a:pt x="13800" y="4348"/>
                  </a:lnTo>
                  <a:lnTo>
                    <a:pt x="13653" y="4446"/>
                  </a:lnTo>
                  <a:lnTo>
                    <a:pt x="13482" y="4495"/>
                  </a:lnTo>
                  <a:lnTo>
                    <a:pt x="13067" y="4495"/>
                  </a:lnTo>
                  <a:lnTo>
                    <a:pt x="12896" y="4446"/>
                  </a:lnTo>
                  <a:lnTo>
                    <a:pt x="12725" y="4348"/>
                  </a:lnTo>
                  <a:lnTo>
                    <a:pt x="12554" y="4202"/>
                  </a:lnTo>
                  <a:lnTo>
                    <a:pt x="12481" y="4055"/>
                  </a:lnTo>
                  <a:lnTo>
                    <a:pt x="12408" y="3884"/>
                  </a:lnTo>
                  <a:lnTo>
                    <a:pt x="12359" y="3738"/>
                  </a:lnTo>
                  <a:lnTo>
                    <a:pt x="12359" y="3567"/>
                  </a:lnTo>
                  <a:lnTo>
                    <a:pt x="12359" y="3371"/>
                  </a:lnTo>
                  <a:lnTo>
                    <a:pt x="12408" y="3176"/>
                  </a:lnTo>
                  <a:lnTo>
                    <a:pt x="12481" y="3005"/>
                  </a:lnTo>
                  <a:lnTo>
                    <a:pt x="12554" y="2858"/>
                  </a:lnTo>
                  <a:lnTo>
                    <a:pt x="12725" y="2736"/>
                  </a:lnTo>
                  <a:lnTo>
                    <a:pt x="12896" y="2663"/>
                  </a:lnTo>
                  <a:lnTo>
                    <a:pt x="13067" y="2590"/>
                  </a:lnTo>
                  <a:lnTo>
                    <a:pt x="13287" y="2565"/>
                  </a:lnTo>
                  <a:close/>
                  <a:moveTo>
                    <a:pt x="10845" y="1"/>
                  </a:moveTo>
                  <a:lnTo>
                    <a:pt x="10527" y="25"/>
                  </a:lnTo>
                  <a:lnTo>
                    <a:pt x="10210" y="74"/>
                  </a:lnTo>
                  <a:lnTo>
                    <a:pt x="9868" y="172"/>
                  </a:lnTo>
                  <a:lnTo>
                    <a:pt x="9477" y="318"/>
                  </a:lnTo>
                  <a:lnTo>
                    <a:pt x="9184" y="489"/>
                  </a:lnTo>
                  <a:lnTo>
                    <a:pt x="8891" y="660"/>
                  </a:lnTo>
                  <a:lnTo>
                    <a:pt x="8622" y="831"/>
                  </a:lnTo>
                  <a:lnTo>
                    <a:pt x="8525" y="953"/>
                  </a:lnTo>
                  <a:lnTo>
                    <a:pt x="8427" y="1051"/>
                  </a:lnTo>
                  <a:lnTo>
                    <a:pt x="416" y="8866"/>
                  </a:lnTo>
                  <a:lnTo>
                    <a:pt x="270" y="9086"/>
                  </a:lnTo>
                  <a:lnTo>
                    <a:pt x="123" y="9355"/>
                  </a:lnTo>
                  <a:lnTo>
                    <a:pt x="25" y="9624"/>
                  </a:lnTo>
                  <a:lnTo>
                    <a:pt x="1" y="9746"/>
                  </a:lnTo>
                  <a:lnTo>
                    <a:pt x="1" y="9917"/>
                  </a:lnTo>
                  <a:lnTo>
                    <a:pt x="1" y="10039"/>
                  </a:lnTo>
                  <a:lnTo>
                    <a:pt x="25" y="10136"/>
                  </a:lnTo>
                  <a:lnTo>
                    <a:pt x="123" y="10381"/>
                  </a:lnTo>
                  <a:lnTo>
                    <a:pt x="270" y="10625"/>
                  </a:lnTo>
                  <a:lnTo>
                    <a:pt x="416" y="10869"/>
                  </a:lnTo>
                  <a:lnTo>
                    <a:pt x="5911" y="16242"/>
                  </a:lnTo>
                  <a:lnTo>
                    <a:pt x="6009" y="16340"/>
                  </a:lnTo>
                  <a:lnTo>
                    <a:pt x="6131" y="16438"/>
                  </a:lnTo>
                  <a:lnTo>
                    <a:pt x="6253" y="16511"/>
                  </a:lnTo>
                  <a:lnTo>
                    <a:pt x="6400" y="16560"/>
                  </a:lnTo>
                  <a:lnTo>
                    <a:pt x="6522" y="16609"/>
                  </a:lnTo>
                  <a:lnTo>
                    <a:pt x="6668" y="16633"/>
                  </a:lnTo>
                  <a:lnTo>
                    <a:pt x="6961" y="16657"/>
                  </a:lnTo>
                  <a:lnTo>
                    <a:pt x="7206" y="16633"/>
                  </a:lnTo>
                  <a:lnTo>
                    <a:pt x="7474" y="16560"/>
                  </a:lnTo>
                  <a:lnTo>
                    <a:pt x="7596" y="16511"/>
                  </a:lnTo>
                  <a:lnTo>
                    <a:pt x="7719" y="16438"/>
                  </a:lnTo>
                  <a:lnTo>
                    <a:pt x="7816" y="16340"/>
                  </a:lnTo>
                  <a:lnTo>
                    <a:pt x="7914" y="16242"/>
                  </a:lnTo>
                  <a:lnTo>
                    <a:pt x="15803" y="8427"/>
                  </a:lnTo>
                  <a:lnTo>
                    <a:pt x="15974" y="8183"/>
                  </a:lnTo>
                  <a:lnTo>
                    <a:pt x="16169" y="7938"/>
                  </a:lnTo>
                  <a:lnTo>
                    <a:pt x="16242" y="7792"/>
                  </a:lnTo>
                  <a:lnTo>
                    <a:pt x="16340" y="7645"/>
                  </a:lnTo>
                  <a:lnTo>
                    <a:pt x="16389" y="7474"/>
                  </a:lnTo>
                  <a:lnTo>
                    <a:pt x="16438" y="7279"/>
                  </a:lnTo>
                  <a:lnTo>
                    <a:pt x="16584" y="6961"/>
                  </a:lnTo>
                  <a:lnTo>
                    <a:pt x="16682" y="6644"/>
                  </a:lnTo>
                  <a:lnTo>
                    <a:pt x="16731" y="6326"/>
                  </a:lnTo>
                  <a:lnTo>
                    <a:pt x="16755" y="6009"/>
                  </a:lnTo>
                  <a:lnTo>
                    <a:pt x="16755" y="1491"/>
                  </a:lnTo>
                  <a:lnTo>
                    <a:pt x="16731" y="1173"/>
                  </a:lnTo>
                  <a:lnTo>
                    <a:pt x="16706" y="1051"/>
                  </a:lnTo>
                  <a:lnTo>
                    <a:pt x="16657" y="905"/>
                  </a:lnTo>
                  <a:lnTo>
                    <a:pt x="16609" y="782"/>
                  </a:lnTo>
                  <a:lnTo>
                    <a:pt x="16535" y="660"/>
                  </a:lnTo>
                  <a:lnTo>
                    <a:pt x="16438" y="538"/>
                  </a:lnTo>
                  <a:lnTo>
                    <a:pt x="16340" y="416"/>
                  </a:lnTo>
                  <a:lnTo>
                    <a:pt x="16144" y="270"/>
                  </a:lnTo>
                  <a:lnTo>
                    <a:pt x="15900" y="123"/>
                  </a:lnTo>
                  <a:lnTo>
                    <a:pt x="15632" y="50"/>
                  </a:lnTo>
                  <a:lnTo>
                    <a:pt x="15509" y="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ED446B9A-260B-49FA-A7B4-58C6B7236FB6}"/>
              </a:ext>
            </a:extLst>
          </p:cNvPr>
          <p:cNvSpPr/>
          <p:nvPr/>
        </p:nvSpPr>
        <p:spPr>
          <a:xfrm>
            <a:off x="1376196" y="3839780"/>
            <a:ext cx="639160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2683C6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GPX </a:t>
            </a:r>
            <a:r>
              <a:rPr lang="zh-TW" altLang="en-US" dirty="0">
                <a:solidFill>
                  <a:srgbClr val="2683C6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是一個描述端點、軌跡、路徑的</a:t>
            </a:r>
            <a:r>
              <a:rPr lang="en-US" altLang="zh-TW" dirty="0">
                <a:solidFill>
                  <a:srgbClr val="2683C6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GPS</a:t>
            </a:r>
            <a:r>
              <a:rPr lang="zh-TW" altLang="en-US" dirty="0">
                <a:solidFill>
                  <a:srgbClr val="2683C6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資料格式。</a:t>
            </a:r>
            <a:endParaRPr lang="en-US" altLang="zh-TW" dirty="0">
              <a:solidFill>
                <a:srgbClr val="2683C6"/>
              </a:solidFill>
              <a:latin typeface="Noto Sans CJK TC Bold" panose="020B0800000000000000" pitchFamily="34" charset="-120"/>
              <a:ea typeface="Noto Sans CJK TC Bold" panose="020B0800000000000000" pitchFamily="34" charset="-120"/>
            </a:endParaRPr>
          </a:p>
          <a:p>
            <a:r>
              <a:rPr lang="zh-TW" altLang="en-US" dirty="0">
                <a:solidFill>
                  <a:srgbClr val="2683C6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此桌面應用程式能夠整理</a:t>
            </a:r>
            <a:r>
              <a:rPr lang="en-US" altLang="zh-TW" dirty="0">
                <a:solidFill>
                  <a:srgbClr val="2683C6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GPX</a:t>
            </a:r>
            <a:r>
              <a:rPr lang="zh-TW" altLang="en-US" dirty="0">
                <a:solidFill>
                  <a:srgbClr val="2683C6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資料方便</a:t>
            </a:r>
            <a:r>
              <a:rPr lang="zh-TW" altLang="en-US" dirty="0">
                <a:solidFill>
                  <a:srgbClr val="E95689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規劃旅程並記錄</a:t>
            </a:r>
            <a:r>
              <a:rPr lang="zh-TW" altLang="en-US" dirty="0">
                <a:solidFill>
                  <a:srgbClr val="2683C6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，並且分析 </a:t>
            </a:r>
            <a:r>
              <a:rPr lang="en-US" altLang="zh-TW" dirty="0">
                <a:solidFill>
                  <a:srgbClr val="2683C6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GPX </a:t>
            </a:r>
            <a:r>
              <a:rPr lang="zh-TW" altLang="en-US" dirty="0">
                <a:solidFill>
                  <a:srgbClr val="2683C6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路徑資料且將路徑視覺化於地圖上</a:t>
            </a: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44166FC5-D6BA-464B-9258-5DD2E915AFAA}"/>
              </a:ext>
            </a:extLst>
          </p:cNvPr>
          <p:cNvGrpSpPr/>
          <p:nvPr/>
        </p:nvGrpSpPr>
        <p:grpSpPr>
          <a:xfrm>
            <a:off x="1829452" y="1226406"/>
            <a:ext cx="1728184" cy="484574"/>
            <a:chOff x="5997333" y="819350"/>
            <a:chExt cx="1728184" cy="484574"/>
          </a:xfrm>
        </p:grpSpPr>
        <p:sp>
          <p:nvSpPr>
            <p:cNvPr id="37" name="Google Shape;753;p20">
              <a:extLst>
                <a:ext uri="{FF2B5EF4-FFF2-40B4-BE49-F238E27FC236}">
                  <a16:creationId xmlns:a16="http://schemas.microsoft.com/office/drawing/2014/main" id="{192616B1-B593-4157-82BA-CF37CA854395}"/>
                </a:ext>
              </a:extLst>
            </p:cNvPr>
            <p:cNvSpPr/>
            <p:nvPr/>
          </p:nvSpPr>
          <p:spPr>
            <a:xfrm>
              <a:off x="6116572" y="961211"/>
              <a:ext cx="1608945" cy="342713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200">
                <a:solidFill>
                  <a:schemeClr val="lt1"/>
                </a:solidFill>
                <a:latin typeface="+mn-ea"/>
                <a:ea typeface="+mn-ea"/>
                <a:sym typeface="Barlow"/>
              </a:endParaRPr>
            </a:p>
          </p:txBody>
        </p:sp>
        <p:sp>
          <p:nvSpPr>
            <p:cNvPr id="38" name="Google Shape;753;p20">
              <a:extLst>
                <a:ext uri="{FF2B5EF4-FFF2-40B4-BE49-F238E27FC236}">
                  <a16:creationId xmlns:a16="http://schemas.microsoft.com/office/drawing/2014/main" id="{23761323-A9DA-444F-A901-706E5CF8C82B}"/>
                </a:ext>
              </a:extLst>
            </p:cNvPr>
            <p:cNvSpPr/>
            <p:nvPr/>
          </p:nvSpPr>
          <p:spPr>
            <a:xfrm>
              <a:off x="6082598" y="915727"/>
              <a:ext cx="1608946" cy="342713"/>
            </a:xfrm>
            <a:prstGeom prst="roundRect">
              <a:avLst>
                <a:gd name="adj" fmla="val 16667"/>
              </a:avLst>
            </a:prstGeom>
            <a:solidFill>
              <a:srgbClr val="268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altLang="zh-TW" sz="1500" b="1" dirty="0">
                  <a:solidFill>
                    <a:schemeClr val="lt1"/>
                  </a:solidFill>
                  <a:latin typeface="+mj-ea"/>
                  <a:ea typeface="+mj-ea"/>
                  <a:sym typeface="Barlow"/>
                </a:rPr>
                <a:t>API</a:t>
              </a:r>
              <a:r>
                <a:rPr lang="zh-TW" altLang="en-US" sz="1500" b="1" dirty="0">
                  <a:solidFill>
                    <a:schemeClr val="lt1"/>
                  </a:solidFill>
                  <a:latin typeface="+mj-ea"/>
                  <a:ea typeface="+mj-ea"/>
                  <a:sym typeface="Barlow"/>
                </a:rPr>
                <a:t>串接</a:t>
              </a:r>
              <a:endParaRPr lang="en-US" altLang="zh-TW" sz="1200" b="1" dirty="0">
                <a:solidFill>
                  <a:schemeClr val="lt1"/>
                </a:solidFill>
                <a:latin typeface="Barlow"/>
                <a:ea typeface="+mn-ea"/>
                <a:cs typeface="Barlow"/>
                <a:sym typeface="Barlow"/>
              </a:endParaRPr>
            </a:p>
          </p:txBody>
        </p:sp>
        <p:sp>
          <p:nvSpPr>
            <p:cNvPr id="39" name="Google Shape;757;p20">
              <a:extLst>
                <a:ext uri="{FF2B5EF4-FFF2-40B4-BE49-F238E27FC236}">
                  <a16:creationId xmlns:a16="http://schemas.microsoft.com/office/drawing/2014/main" id="{7D10FE6F-309F-4EDD-8043-6175BC30B68E}"/>
                </a:ext>
              </a:extLst>
            </p:cNvPr>
            <p:cNvSpPr/>
            <p:nvPr/>
          </p:nvSpPr>
          <p:spPr>
            <a:xfrm>
              <a:off x="5997333" y="819350"/>
              <a:ext cx="350200" cy="348152"/>
            </a:xfrm>
            <a:custGeom>
              <a:avLst/>
              <a:gdLst/>
              <a:ahLst/>
              <a:cxnLst/>
              <a:rect l="l" t="t" r="r" b="b"/>
              <a:pathLst>
                <a:path w="16756" h="16658" extrusionOk="0">
                  <a:moveTo>
                    <a:pt x="13287" y="2565"/>
                  </a:moveTo>
                  <a:lnTo>
                    <a:pt x="13482" y="2590"/>
                  </a:lnTo>
                  <a:lnTo>
                    <a:pt x="13653" y="2663"/>
                  </a:lnTo>
                  <a:lnTo>
                    <a:pt x="13800" y="2736"/>
                  </a:lnTo>
                  <a:lnTo>
                    <a:pt x="13922" y="2858"/>
                  </a:lnTo>
                  <a:lnTo>
                    <a:pt x="14069" y="3005"/>
                  </a:lnTo>
                  <a:lnTo>
                    <a:pt x="14142" y="3176"/>
                  </a:lnTo>
                  <a:lnTo>
                    <a:pt x="14191" y="3371"/>
                  </a:lnTo>
                  <a:lnTo>
                    <a:pt x="14215" y="3567"/>
                  </a:lnTo>
                  <a:lnTo>
                    <a:pt x="14191" y="3738"/>
                  </a:lnTo>
                  <a:lnTo>
                    <a:pt x="14142" y="3884"/>
                  </a:lnTo>
                  <a:lnTo>
                    <a:pt x="14069" y="4055"/>
                  </a:lnTo>
                  <a:lnTo>
                    <a:pt x="13922" y="4202"/>
                  </a:lnTo>
                  <a:lnTo>
                    <a:pt x="13800" y="4348"/>
                  </a:lnTo>
                  <a:lnTo>
                    <a:pt x="13653" y="4446"/>
                  </a:lnTo>
                  <a:lnTo>
                    <a:pt x="13482" y="4495"/>
                  </a:lnTo>
                  <a:lnTo>
                    <a:pt x="13067" y="4495"/>
                  </a:lnTo>
                  <a:lnTo>
                    <a:pt x="12896" y="4446"/>
                  </a:lnTo>
                  <a:lnTo>
                    <a:pt x="12725" y="4348"/>
                  </a:lnTo>
                  <a:lnTo>
                    <a:pt x="12554" y="4202"/>
                  </a:lnTo>
                  <a:lnTo>
                    <a:pt x="12481" y="4055"/>
                  </a:lnTo>
                  <a:lnTo>
                    <a:pt x="12408" y="3884"/>
                  </a:lnTo>
                  <a:lnTo>
                    <a:pt x="12359" y="3738"/>
                  </a:lnTo>
                  <a:lnTo>
                    <a:pt x="12359" y="3567"/>
                  </a:lnTo>
                  <a:lnTo>
                    <a:pt x="12359" y="3371"/>
                  </a:lnTo>
                  <a:lnTo>
                    <a:pt x="12408" y="3176"/>
                  </a:lnTo>
                  <a:lnTo>
                    <a:pt x="12481" y="3005"/>
                  </a:lnTo>
                  <a:lnTo>
                    <a:pt x="12554" y="2858"/>
                  </a:lnTo>
                  <a:lnTo>
                    <a:pt x="12725" y="2736"/>
                  </a:lnTo>
                  <a:lnTo>
                    <a:pt x="12896" y="2663"/>
                  </a:lnTo>
                  <a:lnTo>
                    <a:pt x="13067" y="2590"/>
                  </a:lnTo>
                  <a:lnTo>
                    <a:pt x="13287" y="2565"/>
                  </a:lnTo>
                  <a:close/>
                  <a:moveTo>
                    <a:pt x="10845" y="1"/>
                  </a:moveTo>
                  <a:lnTo>
                    <a:pt x="10527" y="25"/>
                  </a:lnTo>
                  <a:lnTo>
                    <a:pt x="10210" y="74"/>
                  </a:lnTo>
                  <a:lnTo>
                    <a:pt x="9868" y="172"/>
                  </a:lnTo>
                  <a:lnTo>
                    <a:pt x="9477" y="318"/>
                  </a:lnTo>
                  <a:lnTo>
                    <a:pt x="9184" y="489"/>
                  </a:lnTo>
                  <a:lnTo>
                    <a:pt x="8891" y="660"/>
                  </a:lnTo>
                  <a:lnTo>
                    <a:pt x="8622" y="831"/>
                  </a:lnTo>
                  <a:lnTo>
                    <a:pt x="8525" y="953"/>
                  </a:lnTo>
                  <a:lnTo>
                    <a:pt x="8427" y="1051"/>
                  </a:lnTo>
                  <a:lnTo>
                    <a:pt x="416" y="8866"/>
                  </a:lnTo>
                  <a:lnTo>
                    <a:pt x="270" y="9086"/>
                  </a:lnTo>
                  <a:lnTo>
                    <a:pt x="123" y="9355"/>
                  </a:lnTo>
                  <a:lnTo>
                    <a:pt x="25" y="9624"/>
                  </a:lnTo>
                  <a:lnTo>
                    <a:pt x="1" y="9746"/>
                  </a:lnTo>
                  <a:lnTo>
                    <a:pt x="1" y="9917"/>
                  </a:lnTo>
                  <a:lnTo>
                    <a:pt x="1" y="10039"/>
                  </a:lnTo>
                  <a:lnTo>
                    <a:pt x="25" y="10136"/>
                  </a:lnTo>
                  <a:lnTo>
                    <a:pt x="123" y="10381"/>
                  </a:lnTo>
                  <a:lnTo>
                    <a:pt x="270" y="10625"/>
                  </a:lnTo>
                  <a:lnTo>
                    <a:pt x="416" y="10869"/>
                  </a:lnTo>
                  <a:lnTo>
                    <a:pt x="5911" y="16242"/>
                  </a:lnTo>
                  <a:lnTo>
                    <a:pt x="6009" y="16340"/>
                  </a:lnTo>
                  <a:lnTo>
                    <a:pt x="6131" y="16438"/>
                  </a:lnTo>
                  <a:lnTo>
                    <a:pt x="6253" y="16511"/>
                  </a:lnTo>
                  <a:lnTo>
                    <a:pt x="6400" y="16560"/>
                  </a:lnTo>
                  <a:lnTo>
                    <a:pt x="6522" y="16609"/>
                  </a:lnTo>
                  <a:lnTo>
                    <a:pt x="6668" y="16633"/>
                  </a:lnTo>
                  <a:lnTo>
                    <a:pt x="6961" y="16657"/>
                  </a:lnTo>
                  <a:lnTo>
                    <a:pt x="7206" y="16633"/>
                  </a:lnTo>
                  <a:lnTo>
                    <a:pt x="7474" y="16560"/>
                  </a:lnTo>
                  <a:lnTo>
                    <a:pt x="7596" y="16511"/>
                  </a:lnTo>
                  <a:lnTo>
                    <a:pt x="7719" y="16438"/>
                  </a:lnTo>
                  <a:lnTo>
                    <a:pt x="7816" y="16340"/>
                  </a:lnTo>
                  <a:lnTo>
                    <a:pt x="7914" y="16242"/>
                  </a:lnTo>
                  <a:lnTo>
                    <a:pt x="15803" y="8427"/>
                  </a:lnTo>
                  <a:lnTo>
                    <a:pt x="15974" y="8183"/>
                  </a:lnTo>
                  <a:lnTo>
                    <a:pt x="16169" y="7938"/>
                  </a:lnTo>
                  <a:lnTo>
                    <a:pt x="16242" y="7792"/>
                  </a:lnTo>
                  <a:lnTo>
                    <a:pt x="16340" y="7645"/>
                  </a:lnTo>
                  <a:lnTo>
                    <a:pt x="16389" y="7474"/>
                  </a:lnTo>
                  <a:lnTo>
                    <a:pt x="16438" y="7279"/>
                  </a:lnTo>
                  <a:lnTo>
                    <a:pt x="16584" y="6961"/>
                  </a:lnTo>
                  <a:lnTo>
                    <a:pt x="16682" y="6644"/>
                  </a:lnTo>
                  <a:lnTo>
                    <a:pt x="16731" y="6326"/>
                  </a:lnTo>
                  <a:lnTo>
                    <a:pt x="16755" y="6009"/>
                  </a:lnTo>
                  <a:lnTo>
                    <a:pt x="16755" y="1491"/>
                  </a:lnTo>
                  <a:lnTo>
                    <a:pt x="16731" y="1173"/>
                  </a:lnTo>
                  <a:lnTo>
                    <a:pt x="16706" y="1051"/>
                  </a:lnTo>
                  <a:lnTo>
                    <a:pt x="16657" y="905"/>
                  </a:lnTo>
                  <a:lnTo>
                    <a:pt x="16609" y="782"/>
                  </a:lnTo>
                  <a:lnTo>
                    <a:pt x="16535" y="660"/>
                  </a:lnTo>
                  <a:lnTo>
                    <a:pt x="16438" y="538"/>
                  </a:lnTo>
                  <a:lnTo>
                    <a:pt x="16340" y="416"/>
                  </a:lnTo>
                  <a:lnTo>
                    <a:pt x="16144" y="270"/>
                  </a:lnTo>
                  <a:lnTo>
                    <a:pt x="15900" y="123"/>
                  </a:lnTo>
                  <a:lnTo>
                    <a:pt x="15632" y="50"/>
                  </a:lnTo>
                  <a:lnTo>
                    <a:pt x="15509" y="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1044" name="Picture 20" descr="Java Logo, symbol, meaning, history, PNG, brand">
            <a:extLst>
              <a:ext uri="{FF2B5EF4-FFF2-40B4-BE49-F238E27FC236}">
                <a16:creationId xmlns:a16="http://schemas.microsoft.com/office/drawing/2014/main" id="{55803014-D7DA-497D-9D46-90279A05E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08" y="3950122"/>
            <a:ext cx="899870" cy="50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53B00EFE-3D54-4F40-957A-88133E1B41CA}"/>
              </a:ext>
            </a:extLst>
          </p:cNvPr>
          <p:cNvGrpSpPr/>
          <p:nvPr/>
        </p:nvGrpSpPr>
        <p:grpSpPr>
          <a:xfrm>
            <a:off x="1318636" y="4519290"/>
            <a:ext cx="6506728" cy="703521"/>
            <a:chOff x="1345530" y="4519290"/>
            <a:chExt cx="6506728" cy="703521"/>
          </a:xfrm>
        </p:grpSpPr>
        <p:pic>
          <p:nvPicPr>
            <p:cNvPr id="1028" name="Picture 4" descr="VueJS | | UK based Software Engineering, App Development | NorthLink Digital">
              <a:extLst>
                <a:ext uri="{FF2B5EF4-FFF2-40B4-BE49-F238E27FC236}">
                  <a16:creationId xmlns:a16="http://schemas.microsoft.com/office/drawing/2014/main" id="{A68DE839-C77F-48B9-B6C2-F9D7DDDFB1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5530" y="4638396"/>
              <a:ext cx="775505" cy="465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Archivo:Tailwind CSS logo.svg - Wikipedia, la enciclopedia libre">
              <a:extLst>
                <a:ext uri="{FF2B5EF4-FFF2-40B4-BE49-F238E27FC236}">
                  <a16:creationId xmlns:a16="http://schemas.microsoft.com/office/drawing/2014/main" id="{CD5B4CD3-2FBA-4BF2-B983-C0DD65D5B5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5339" y="4777704"/>
              <a:ext cx="1430147" cy="176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What is Spring Boot in Java? An Overview in 2024">
              <a:extLst>
                <a:ext uri="{FF2B5EF4-FFF2-40B4-BE49-F238E27FC236}">
                  <a16:creationId xmlns:a16="http://schemas.microsoft.com/office/drawing/2014/main" id="{046EAFBA-A96E-4028-A0F6-123D92D98B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6335" y="4719053"/>
              <a:ext cx="1145923" cy="303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10" descr="Cesium">
              <a:extLst>
                <a:ext uri="{FF2B5EF4-FFF2-40B4-BE49-F238E27FC236}">
                  <a16:creationId xmlns:a16="http://schemas.microsoft.com/office/drawing/2014/main" id="{2958B195-4F43-4B04-B654-1620F57091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7739" y="4668046"/>
              <a:ext cx="1116343" cy="390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圖形 55">
              <a:extLst>
                <a:ext uri="{FF2B5EF4-FFF2-40B4-BE49-F238E27FC236}">
                  <a16:creationId xmlns:a16="http://schemas.microsoft.com/office/drawing/2014/main" id="{93CC6B6D-8FC6-46A8-99BD-62D997ABE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261209" y="4519290"/>
              <a:ext cx="1407042" cy="7035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0225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F0DCB05E-4A02-4B12-9417-F4875EA08B43}"/>
              </a:ext>
            </a:extLst>
          </p:cNvPr>
          <p:cNvSpPr/>
          <p:nvPr/>
        </p:nvSpPr>
        <p:spPr>
          <a:xfrm>
            <a:off x="0" y="1184248"/>
            <a:ext cx="9144000" cy="34525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70" name="Google Shape;670;p18"/>
          <p:cNvSpPr txBox="1">
            <a:spLocks noGrp="1"/>
          </p:cNvSpPr>
          <p:nvPr>
            <p:ph type="title"/>
          </p:nvPr>
        </p:nvSpPr>
        <p:spPr>
          <a:xfrm>
            <a:off x="457200" y="457322"/>
            <a:ext cx="78407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zh-TW" altLang="en-US" sz="2800" b="1" dirty="0">
                <a:latin typeface="Chiron Sans HK Pro Medium" panose="020B0600000000000000" pitchFamily="34" charset="-120"/>
                <a:ea typeface="Chiron Sans HK Pro Medium" panose="020B0600000000000000" pitchFamily="34" charset="-120"/>
                <a:sym typeface="Arial"/>
              </a:rPr>
              <a:t>水下影像的還原與辨識系統</a:t>
            </a:r>
            <a:endParaRPr sz="2800" b="1" dirty="0">
              <a:latin typeface="Chiron Sans HK Pro Medium" panose="020B0600000000000000" pitchFamily="34" charset="-120"/>
              <a:ea typeface="Chiron Sans HK Pro Medium" panose="020B0600000000000000" pitchFamily="34" charset="-120"/>
              <a:sym typeface="Arial"/>
            </a:endParaRPr>
          </a:p>
        </p:txBody>
      </p:sp>
      <p:sp>
        <p:nvSpPr>
          <p:cNvPr id="671" name="Google Shape;671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b="1" dirty="0">
                <a:latin typeface="+mj-ea"/>
                <a:ea typeface="+mj-ea"/>
              </a:rPr>
              <a:t>11</a:t>
            </a:fld>
            <a:endParaRPr b="1" dirty="0">
              <a:latin typeface="+mj-ea"/>
              <a:ea typeface="+mj-ea"/>
            </a:endParaRP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F0DFD28C-A9CB-4ABD-B9FE-CB79B5F83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4368" y="615320"/>
            <a:ext cx="1125707" cy="570430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3286262F-75FB-4450-A47D-210B4D0A7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272" y="6182144"/>
            <a:ext cx="53223" cy="53223"/>
          </a:xfrm>
          <a:prstGeom prst="rect">
            <a:avLst/>
          </a:prstGeom>
        </p:spPr>
      </p:pic>
      <p:grpSp>
        <p:nvGrpSpPr>
          <p:cNvPr id="45" name="群組 44">
            <a:extLst>
              <a:ext uri="{FF2B5EF4-FFF2-40B4-BE49-F238E27FC236}">
                <a16:creationId xmlns:a16="http://schemas.microsoft.com/office/drawing/2014/main" id="{B50474AC-A045-4C3E-B0E5-6FC73CD7B635}"/>
              </a:ext>
            </a:extLst>
          </p:cNvPr>
          <p:cNvGrpSpPr/>
          <p:nvPr/>
        </p:nvGrpSpPr>
        <p:grpSpPr>
          <a:xfrm>
            <a:off x="49976" y="1226406"/>
            <a:ext cx="1728184" cy="484574"/>
            <a:chOff x="5997333" y="819350"/>
            <a:chExt cx="1728184" cy="484574"/>
          </a:xfrm>
        </p:grpSpPr>
        <p:sp>
          <p:nvSpPr>
            <p:cNvPr id="49" name="Google Shape;753;p20">
              <a:extLst>
                <a:ext uri="{FF2B5EF4-FFF2-40B4-BE49-F238E27FC236}">
                  <a16:creationId xmlns:a16="http://schemas.microsoft.com/office/drawing/2014/main" id="{3F677FF4-B64A-4AE1-B3B8-EE8D9A0F4DA5}"/>
                </a:ext>
              </a:extLst>
            </p:cNvPr>
            <p:cNvSpPr/>
            <p:nvPr/>
          </p:nvSpPr>
          <p:spPr>
            <a:xfrm>
              <a:off x="6116572" y="961211"/>
              <a:ext cx="1608945" cy="342713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200">
                <a:solidFill>
                  <a:schemeClr val="lt1"/>
                </a:solidFill>
                <a:latin typeface="+mn-ea"/>
                <a:ea typeface="+mn-ea"/>
                <a:sym typeface="Barlow"/>
              </a:endParaRPr>
            </a:p>
          </p:txBody>
        </p:sp>
        <p:sp>
          <p:nvSpPr>
            <p:cNvPr id="51" name="Google Shape;753;p20">
              <a:extLst>
                <a:ext uri="{FF2B5EF4-FFF2-40B4-BE49-F238E27FC236}">
                  <a16:creationId xmlns:a16="http://schemas.microsoft.com/office/drawing/2014/main" id="{E8D51BD9-2188-4FF9-BBE6-171EA728D016}"/>
                </a:ext>
              </a:extLst>
            </p:cNvPr>
            <p:cNvSpPr/>
            <p:nvPr/>
          </p:nvSpPr>
          <p:spPr>
            <a:xfrm>
              <a:off x="6082598" y="915727"/>
              <a:ext cx="1608946" cy="342713"/>
            </a:xfrm>
            <a:prstGeom prst="roundRect">
              <a:avLst>
                <a:gd name="adj" fmla="val 16667"/>
              </a:avLst>
            </a:prstGeom>
            <a:solidFill>
              <a:srgbClr val="268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zh-TW" altLang="en-US" sz="1500" b="1" dirty="0">
                  <a:solidFill>
                    <a:schemeClr val="lt1"/>
                  </a:solidFill>
                  <a:latin typeface="+mj-ea"/>
                  <a:ea typeface="+mj-ea"/>
                  <a:sym typeface="Barlow"/>
                </a:rPr>
                <a:t>深度學習</a:t>
              </a:r>
              <a:endParaRPr lang="en-US" altLang="zh-TW" sz="1200" b="1" dirty="0">
                <a:solidFill>
                  <a:schemeClr val="lt1"/>
                </a:solidFill>
                <a:latin typeface="Barlow"/>
                <a:ea typeface="+mn-ea"/>
                <a:cs typeface="Barlow"/>
                <a:sym typeface="Barlow"/>
              </a:endParaRPr>
            </a:p>
          </p:txBody>
        </p:sp>
        <p:sp>
          <p:nvSpPr>
            <p:cNvPr id="52" name="Google Shape;757;p20">
              <a:extLst>
                <a:ext uri="{FF2B5EF4-FFF2-40B4-BE49-F238E27FC236}">
                  <a16:creationId xmlns:a16="http://schemas.microsoft.com/office/drawing/2014/main" id="{F6311681-DFAA-4B52-9B4E-3708374F4EFE}"/>
                </a:ext>
              </a:extLst>
            </p:cNvPr>
            <p:cNvSpPr/>
            <p:nvPr/>
          </p:nvSpPr>
          <p:spPr>
            <a:xfrm>
              <a:off x="5997333" y="819350"/>
              <a:ext cx="350200" cy="348152"/>
            </a:xfrm>
            <a:custGeom>
              <a:avLst/>
              <a:gdLst/>
              <a:ahLst/>
              <a:cxnLst/>
              <a:rect l="l" t="t" r="r" b="b"/>
              <a:pathLst>
                <a:path w="16756" h="16658" extrusionOk="0">
                  <a:moveTo>
                    <a:pt x="13287" y="2565"/>
                  </a:moveTo>
                  <a:lnTo>
                    <a:pt x="13482" y="2590"/>
                  </a:lnTo>
                  <a:lnTo>
                    <a:pt x="13653" y="2663"/>
                  </a:lnTo>
                  <a:lnTo>
                    <a:pt x="13800" y="2736"/>
                  </a:lnTo>
                  <a:lnTo>
                    <a:pt x="13922" y="2858"/>
                  </a:lnTo>
                  <a:lnTo>
                    <a:pt x="14069" y="3005"/>
                  </a:lnTo>
                  <a:lnTo>
                    <a:pt x="14142" y="3176"/>
                  </a:lnTo>
                  <a:lnTo>
                    <a:pt x="14191" y="3371"/>
                  </a:lnTo>
                  <a:lnTo>
                    <a:pt x="14215" y="3567"/>
                  </a:lnTo>
                  <a:lnTo>
                    <a:pt x="14191" y="3738"/>
                  </a:lnTo>
                  <a:lnTo>
                    <a:pt x="14142" y="3884"/>
                  </a:lnTo>
                  <a:lnTo>
                    <a:pt x="14069" y="4055"/>
                  </a:lnTo>
                  <a:lnTo>
                    <a:pt x="13922" y="4202"/>
                  </a:lnTo>
                  <a:lnTo>
                    <a:pt x="13800" y="4348"/>
                  </a:lnTo>
                  <a:lnTo>
                    <a:pt x="13653" y="4446"/>
                  </a:lnTo>
                  <a:lnTo>
                    <a:pt x="13482" y="4495"/>
                  </a:lnTo>
                  <a:lnTo>
                    <a:pt x="13067" y="4495"/>
                  </a:lnTo>
                  <a:lnTo>
                    <a:pt x="12896" y="4446"/>
                  </a:lnTo>
                  <a:lnTo>
                    <a:pt x="12725" y="4348"/>
                  </a:lnTo>
                  <a:lnTo>
                    <a:pt x="12554" y="4202"/>
                  </a:lnTo>
                  <a:lnTo>
                    <a:pt x="12481" y="4055"/>
                  </a:lnTo>
                  <a:lnTo>
                    <a:pt x="12408" y="3884"/>
                  </a:lnTo>
                  <a:lnTo>
                    <a:pt x="12359" y="3738"/>
                  </a:lnTo>
                  <a:lnTo>
                    <a:pt x="12359" y="3567"/>
                  </a:lnTo>
                  <a:lnTo>
                    <a:pt x="12359" y="3371"/>
                  </a:lnTo>
                  <a:lnTo>
                    <a:pt x="12408" y="3176"/>
                  </a:lnTo>
                  <a:lnTo>
                    <a:pt x="12481" y="3005"/>
                  </a:lnTo>
                  <a:lnTo>
                    <a:pt x="12554" y="2858"/>
                  </a:lnTo>
                  <a:lnTo>
                    <a:pt x="12725" y="2736"/>
                  </a:lnTo>
                  <a:lnTo>
                    <a:pt x="12896" y="2663"/>
                  </a:lnTo>
                  <a:lnTo>
                    <a:pt x="13067" y="2590"/>
                  </a:lnTo>
                  <a:lnTo>
                    <a:pt x="13287" y="2565"/>
                  </a:lnTo>
                  <a:close/>
                  <a:moveTo>
                    <a:pt x="10845" y="1"/>
                  </a:moveTo>
                  <a:lnTo>
                    <a:pt x="10527" y="25"/>
                  </a:lnTo>
                  <a:lnTo>
                    <a:pt x="10210" y="74"/>
                  </a:lnTo>
                  <a:lnTo>
                    <a:pt x="9868" y="172"/>
                  </a:lnTo>
                  <a:lnTo>
                    <a:pt x="9477" y="318"/>
                  </a:lnTo>
                  <a:lnTo>
                    <a:pt x="9184" y="489"/>
                  </a:lnTo>
                  <a:lnTo>
                    <a:pt x="8891" y="660"/>
                  </a:lnTo>
                  <a:lnTo>
                    <a:pt x="8622" y="831"/>
                  </a:lnTo>
                  <a:lnTo>
                    <a:pt x="8525" y="953"/>
                  </a:lnTo>
                  <a:lnTo>
                    <a:pt x="8427" y="1051"/>
                  </a:lnTo>
                  <a:lnTo>
                    <a:pt x="416" y="8866"/>
                  </a:lnTo>
                  <a:lnTo>
                    <a:pt x="270" y="9086"/>
                  </a:lnTo>
                  <a:lnTo>
                    <a:pt x="123" y="9355"/>
                  </a:lnTo>
                  <a:lnTo>
                    <a:pt x="25" y="9624"/>
                  </a:lnTo>
                  <a:lnTo>
                    <a:pt x="1" y="9746"/>
                  </a:lnTo>
                  <a:lnTo>
                    <a:pt x="1" y="9917"/>
                  </a:lnTo>
                  <a:lnTo>
                    <a:pt x="1" y="10039"/>
                  </a:lnTo>
                  <a:lnTo>
                    <a:pt x="25" y="10136"/>
                  </a:lnTo>
                  <a:lnTo>
                    <a:pt x="123" y="10381"/>
                  </a:lnTo>
                  <a:lnTo>
                    <a:pt x="270" y="10625"/>
                  </a:lnTo>
                  <a:lnTo>
                    <a:pt x="416" y="10869"/>
                  </a:lnTo>
                  <a:lnTo>
                    <a:pt x="5911" y="16242"/>
                  </a:lnTo>
                  <a:lnTo>
                    <a:pt x="6009" y="16340"/>
                  </a:lnTo>
                  <a:lnTo>
                    <a:pt x="6131" y="16438"/>
                  </a:lnTo>
                  <a:lnTo>
                    <a:pt x="6253" y="16511"/>
                  </a:lnTo>
                  <a:lnTo>
                    <a:pt x="6400" y="16560"/>
                  </a:lnTo>
                  <a:lnTo>
                    <a:pt x="6522" y="16609"/>
                  </a:lnTo>
                  <a:lnTo>
                    <a:pt x="6668" y="16633"/>
                  </a:lnTo>
                  <a:lnTo>
                    <a:pt x="6961" y="16657"/>
                  </a:lnTo>
                  <a:lnTo>
                    <a:pt x="7206" y="16633"/>
                  </a:lnTo>
                  <a:lnTo>
                    <a:pt x="7474" y="16560"/>
                  </a:lnTo>
                  <a:lnTo>
                    <a:pt x="7596" y="16511"/>
                  </a:lnTo>
                  <a:lnTo>
                    <a:pt x="7719" y="16438"/>
                  </a:lnTo>
                  <a:lnTo>
                    <a:pt x="7816" y="16340"/>
                  </a:lnTo>
                  <a:lnTo>
                    <a:pt x="7914" y="16242"/>
                  </a:lnTo>
                  <a:lnTo>
                    <a:pt x="15803" y="8427"/>
                  </a:lnTo>
                  <a:lnTo>
                    <a:pt x="15974" y="8183"/>
                  </a:lnTo>
                  <a:lnTo>
                    <a:pt x="16169" y="7938"/>
                  </a:lnTo>
                  <a:lnTo>
                    <a:pt x="16242" y="7792"/>
                  </a:lnTo>
                  <a:lnTo>
                    <a:pt x="16340" y="7645"/>
                  </a:lnTo>
                  <a:lnTo>
                    <a:pt x="16389" y="7474"/>
                  </a:lnTo>
                  <a:lnTo>
                    <a:pt x="16438" y="7279"/>
                  </a:lnTo>
                  <a:lnTo>
                    <a:pt x="16584" y="6961"/>
                  </a:lnTo>
                  <a:lnTo>
                    <a:pt x="16682" y="6644"/>
                  </a:lnTo>
                  <a:lnTo>
                    <a:pt x="16731" y="6326"/>
                  </a:lnTo>
                  <a:lnTo>
                    <a:pt x="16755" y="6009"/>
                  </a:lnTo>
                  <a:lnTo>
                    <a:pt x="16755" y="1491"/>
                  </a:lnTo>
                  <a:lnTo>
                    <a:pt x="16731" y="1173"/>
                  </a:lnTo>
                  <a:lnTo>
                    <a:pt x="16706" y="1051"/>
                  </a:lnTo>
                  <a:lnTo>
                    <a:pt x="16657" y="905"/>
                  </a:lnTo>
                  <a:lnTo>
                    <a:pt x="16609" y="782"/>
                  </a:lnTo>
                  <a:lnTo>
                    <a:pt x="16535" y="660"/>
                  </a:lnTo>
                  <a:lnTo>
                    <a:pt x="16438" y="538"/>
                  </a:lnTo>
                  <a:lnTo>
                    <a:pt x="16340" y="416"/>
                  </a:lnTo>
                  <a:lnTo>
                    <a:pt x="16144" y="270"/>
                  </a:lnTo>
                  <a:lnTo>
                    <a:pt x="15900" y="123"/>
                  </a:lnTo>
                  <a:lnTo>
                    <a:pt x="15632" y="50"/>
                  </a:lnTo>
                  <a:lnTo>
                    <a:pt x="15509" y="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1D1680A6-A456-4414-B592-B68BE48E1E5C}"/>
              </a:ext>
            </a:extLst>
          </p:cNvPr>
          <p:cNvGrpSpPr/>
          <p:nvPr/>
        </p:nvGrpSpPr>
        <p:grpSpPr>
          <a:xfrm>
            <a:off x="1829452" y="1226406"/>
            <a:ext cx="1728184" cy="484574"/>
            <a:chOff x="5997333" y="819350"/>
            <a:chExt cx="1728184" cy="484574"/>
          </a:xfrm>
        </p:grpSpPr>
        <p:sp>
          <p:nvSpPr>
            <p:cNvPr id="54" name="Google Shape;753;p20">
              <a:extLst>
                <a:ext uri="{FF2B5EF4-FFF2-40B4-BE49-F238E27FC236}">
                  <a16:creationId xmlns:a16="http://schemas.microsoft.com/office/drawing/2014/main" id="{4323FE48-D5FB-4EBA-9779-6EDFCB5FA152}"/>
                </a:ext>
              </a:extLst>
            </p:cNvPr>
            <p:cNvSpPr/>
            <p:nvPr/>
          </p:nvSpPr>
          <p:spPr>
            <a:xfrm>
              <a:off x="6116572" y="961211"/>
              <a:ext cx="1608945" cy="342713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200">
                <a:solidFill>
                  <a:schemeClr val="lt1"/>
                </a:solidFill>
                <a:latin typeface="+mn-ea"/>
                <a:ea typeface="+mn-ea"/>
                <a:sym typeface="Barlow"/>
              </a:endParaRPr>
            </a:p>
          </p:txBody>
        </p:sp>
        <p:sp>
          <p:nvSpPr>
            <p:cNvPr id="55" name="Google Shape;753;p20">
              <a:extLst>
                <a:ext uri="{FF2B5EF4-FFF2-40B4-BE49-F238E27FC236}">
                  <a16:creationId xmlns:a16="http://schemas.microsoft.com/office/drawing/2014/main" id="{46D54459-214C-467E-BE44-18DD5E5C7CB7}"/>
                </a:ext>
              </a:extLst>
            </p:cNvPr>
            <p:cNvSpPr/>
            <p:nvPr/>
          </p:nvSpPr>
          <p:spPr>
            <a:xfrm>
              <a:off x="6082598" y="915727"/>
              <a:ext cx="1608946" cy="342713"/>
            </a:xfrm>
            <a:prstGeom prst="roundRect">
              <a:avLst>
                <a:gd name="adj" fmla="val 16667"/>
              </a:avLst>
            </a:prstGeom>
            <a:solidFill>
              <a:srgbClr val="268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zh-TW" altLang="en-US" sz="1500" b="1" dirty="0">
                  <a:solidFill>
                    <a:schemeClr val="lt1"/>
                  </a:solidFill>
                  <a:latin typeface="+mj-ea"/>
                  <a:ea typeface="+mj-ea"/>
                  <a:sym typeface="Barlow"/>
                </a:rPr>
                <a:t>影像生成</a:t>
              </a:r>
            </a:p>
          </p:txBody>
        </p:sp>
        <p:sp>
          <p:nvSpPr>
            <p:cNvPr id="56" name="Google Shape;757;p20">
              <a:extLst>
                <a:ext uri="{FF2B5EF4-FFF2-40B4-BE49-F238E27FC236}">
                  <a16:creationId xmlns:a16="http://schemas.microsoft.com/office/drawing/2014/main" id="{7B870ADE-5027-440B-888F-4A5D9CE8994A}"/>
                </a:ext>
              </a:extLst>
            </p:cNvPr>
            <p:cNvSpPr/>
            <p:nvPr/>
          </p:nvSpPr>
          <p:spPr>
            <a:xfrm>
              <a:off x="5997333" y="819350"/>
              <a:ext cx="350200" cy="348152"/>
            </a:xfrm>
            <a:custGeom>
              <a:avLst/>
              <a:gdLst/>
              <a:ahLst/>
              <a:cxnLst/>
              <a:rect l="l" t="t" r="r" b="b"/>
              <a:pathLst>
                <a:path w="16756" h="16658" extrusionOk="0">
                  <a:moveTo>
                    <a:pt x="13287" y="2565"/>
                  </a:moveTo>
                  <a:lnTo>
                    <a:pt x="13482" y="2590"/>
                  </a:lnTo>
                  <a:lnTo>
                    <a:pt x="13653" y="2663"/>
                  </a:lnTo>
                  <a:lnTo>
                    <a:pt x="13800" y="2736"/>
                  </a:lnTo>
                  <a:lnTo>
                    <a:pt x="13922" y="2858"/>
                  </a:lnTo>
                  <a:lnTo>
                    <a:pt x="14069" y="3005"/>
                  </a:lnTo>
                  <a:lnTo>
                    <a:pt x="14142" y="3176"/>
                  </a:lnTo>
                  <a:lnTo>
                    <a:pt x="14191" y="3371"/>
                  </a:lnTo>
                  <a:lnTo>
                    <a:pt x="14215" y="3567"/>
                  </a:lnTo>
                  <a:lnTo>
                    <a:pt x="14191" y="3738"/>
                  </a:lnTo>
                  <a:lnTo>
                    <a:pt x="14142" y="3884"/>
                  </a:lnTo>
                  <a:lnTo>
                    <a:pt x="14069" y="4055"/>
                  </a:lnTo>
                  <a:lnTo>
                    <a:pt x="13922" y="4202"/>
                  </a:lnTo>
                  <a:lnTo>
                    <a:pt x="13800" y="4348"/>
                  </a:lnTo>
                  <a:lnTo>
                    <a:pt x="13653" y="4446"/>
                  </a:lnTo>
                  <a:lnTo>
                    <a:pt x="13482" y="4495"/>
                  </a:lnTo>
                  <a:lnTo>
                    <a:pt x="13067" y="4495"/>
                  </a:lnTo>
                  <a:lnTo>
                    <a:pt x="12896" y="4446"/>
                  </a:lnTo>
                  <a:lnTo>
                    <a:pt x="12725" y="4348"/>
                  </a:lnTo>
                  <a:lnTo>
                    <a:pt x="12554" y="4202"/>
                  </a:lnTo>
                  <a:lnTo>
                    <a:pt x="12481" y="4055"/>
                  </a:lnTo>
                  <a:lnTo>
                    <a:pt x="12408" y="3884"/>
                  </a:lnTo>
                  <a:lnTo>
                    <a:pt x="12359" y="3738"/>
                  </a:lnTo>
                  <a:lnTo>
                    <a:pt x="12359" y="3567"/>
                  </a:lnTo>
                  <a:lnTo>
                    <a:pt x="12359" y="3371"/>
                  </a:lnTo>
                  <a:lnTo>
                    <a:pt x="12408" y="3176"/>
                  </a:lnTo>
                  <a:lnTo>
                    <a:pt x="12481" y="3005"/>
                  </a:lnTo>
                  <a:lnTo>
                    <a:pt x="12554" y="2858"/>
                  </a:lnTo>
                  <a:lnTo>
                    <a:pt x="12725" y="2736"/>
                  </a:lnTo>
                  <a:lnTo>
                    <a:pt x="12896" y="2663"/>
                  </a:lnTo>
                  <a:lnTo>
                    <a:pt x="13067" y="2590"/>
                  </a:lnTo>
                  <a:lnTo>
                    <a:pt x="13287" y="2565"/>
                  </a:lnTo>
                  <a:close/>
                  <a:moveTo>
                    <a:pt x="10845" y="1"/>
                  </a:moveTo>
                  <a:lnTo>
                    <a:pt x="10527" y="25"/>
                  </a:lnTo>
                  <a:lnTo>
                    <a:pt x="10210" y="74"/>
                  </a:lnTo>
                  <a:lnTo>
                    <a:pt x="9868" y="172"/>
                  </a:lnTo>
                  <a:lnTo>
                    <a:pt x="9477" y="318"/>
                  </a:lnTo>
                  <a:lnTo>
                    <a:pt x="9184" y="489"/>
                  </a:lnTo>
                  <a:lnTo>
                    <a:pt x="8891" y="660"/>
                  </a:lnTo>
                  <a:lnTo>
                    <a:pt x="8622" y="831"/>
                  </a:lnTo>
                  <a:lnTo>
                    <a:pt x="8525" y="953"/>
                  </a:lnTo>
                  <a:lnTo>
                    <a:pt x="8427" y="1051"/>
                  </a:lnTo>
                  <a:lnTo>
                    <a:pt x="416" y="8866"/>
                  </a:lnTo>
                  <a:lnTo>
                    <a:pt x="270" y="9086"/>
                  </a:lnTo>
                  <a:lnTo>
                    <a:pt x="123" y="9355"/>
                  </a:lnTo>
                  <a:lnTo>
                    <a:pt x="25" y="9624"/>
                  </a:lnTo>
                  <a:lnTo>
                    <a:pt x="1" y="9746"/>
                  </a:lnTo>
                  <a:lnTo>
                    <a:pt x="1" y="9917"/>
                  </a:lnTo>
                  <a:lnTo>
                    <a:pt x="1" y="10039"/>
                  </a:lnTo>
                  <a:lnTo>
                    <a:pt x="25" y="10136"/>
                  </a:lnTo>
                  <a:lnTo>
                    <a:pt x="123" y="10381"/>
                  </a:lnTo>
                  <a:lnTo>
                    <a:pt x="270" y="10625"/>
                  </a:lnTo>
                  <a:lnTo>
                    <a:pt x="416" y="10869"/>
                  </a:lnTo>
                  <a:lnTo>
                    <a:pt x="5911" y="16242"/>
                  </a:lnTo>
                  <a:lnTo>
                    <a:pt x="6009" y="16340"/>
                  </a:lnTo>
                  <a:lnTo>
                    <a:pt x="6131" y="16438"/>
                  </a:lnTo>
                  <a:lnTo>
                    <a:pt x="6253" y="16511"/>
                  </a:lnTo>
                  <a:lnTo>
                    <a:pt x="6400" y="16560"/>
                  </a:lnTo>
                  <a:lnTo>
                    <a:pt x="6522" y="16609"/>
                  </a:lnTo>
                  <a:lnTo>
                    <a:pt x="6668" y="16633"/>
                  </a:lnTo>
                  <a:lnTo>
                    <a:pt x="6961" y="16657"/>
                  </a:lnTo>
                  <a:lnTo>
                    <a:pt x="7206" y="16633"/>
                  </a:lnTo>
                  <a:lnTo>
                    <a:pt x="7474" y="16560"/>
                  </a:lnTo>
                  <a:lnTo>
                    <a:pt x="7596" y="16511"/>
                  </a:lnTo>
                  <a:lnTo>
                    <a:pt x="7719" y="16438"/>
                  </a:lnTo>
                  <a:lnTo>
                    <a:pt x="7816" y="16340"/>
                  </a:lnTo>
                  <a:lnTo>
                    <a:pt x="7914" y="16242"/>
                  </a:lnTo>
                  <a:lnTo>
                    <a:pt x="15803" y="8427"/>
                  </a:lnTo>
                  <a:lnTo>
                    <a:pt x="15974" y="8183"/>
                  </a:lnTo>
                  <a:lnTo>
                    <a:pt x="16169" y="7938"/>
                  </a:lnTo>
                  <a:lnTo>
                    <a:pt x="16242" y="7792"/>
                  </a:lnTo>
                  <a:lnTo>
                    <a:pt x="16340" y="7645"/>
                  </a:lnTo>
                  <a:lnTo>
                    <a:pt x="16389" y="7474"/>
                  </a:lnTo>
                  <a:lnTo>
                    <a:pt x="16438" y="7279"/>
                  </a:lnTo>
                  <a:lnTo>
                    <a:pt x="16584" y="6961"/>
                  </a:lnTo>
                  <a:lnTo>
                    <a:pt x="16682" y="6644"/>
                  </a:lnTo>
                  <a:lnTo>
                    <a:pt x="16731" y="6326"/>
                  </a:lnTo>
                  <a:lnTo>
                    <a:pt x="16755" y="6009"/>
                  </a:lnTo>
                  <a:lnTo>
                    <a:pt x="16755" y="1491"/>
                  </a:lnTo>
                  <a:lnTo>
                    <a:pt x="16731" y="1173"/>
                  </a:lnTo>
                  <a:lnTo>
                    <a:pt x="16706" y="1051"/>
                  </a:lnTo>
                  <a:lnTo>
                    <a:pt x="16657" y="905"/>
                  </a:lnTo>
                  <a:lnTo>
                    <a:pt x="16609" y="782"/>
                  </a:lnTo>
                  <a:lnTo>
                    <a:pt x="16535" y="660"/>
                  </a:lnTo>
                  <a:lnTo>
                    <a:pt x="16438" y="538"/>
                  </a:lnTo>
                  <a:lnTo>
                    <a:pt x="16340" y="416"/>
                  </a:lnTo>
                  <a:lnTo>
                    <a:pt x="16144" y="270"/>
                  </a:lnTo>
                  <a:lnTo>
                    <a:pt x="15900" y="123"/>
                  </a:lnTo>
                  <a:lnTo>
                    <a:pt x="15632" y="50"/>
                  </a:lnTo>
                  <a:lnTo>
                    <a:pt x="15509" y="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7CE6F3CD-5D9E-474F-8FA7-AB1F4B49B5D2}"/>
              </a:ext>
            </a:extLst>
          </p:cNvPr>
          <p:cNvSpPr/>
          <p:nvPr/>
        </p:nvSpPr>
        <p:spPr>
          <a:xfrm>
            <a:off x="1376195" y="3972010"/>
            <a:ext cx="63916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2683C6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該系統用於</a:t>
            </a:r>
            <a:r>
              <a:rPr lang="zh-TW" altLang="en-US" dirty="0">
                <a:solidFill>
                  <a:srgbClr val="E95689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海洋與水下影像的還原</a:t>
            </a:r>
            <a:r>
              <a:rPr lang="zh-TW" altLang="en-US" dirty="0">
                <a:solidFill>
                  <a:srgbClr val="2683C6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，以深度學習實現影像修復、魚類偵測、色板分析等功能，其水樹成果發表於</a:t>
            </a:r>
            <a:r>
              <a:rPr lang="en-US" altLang="zh-TW" dirty="0">
                <a:solidFill>
                  <a:srgbClr val="2683C6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IEEE</a:t>
            </a:r>
            <a:r>
              <a:rPr lang="zh-TW" altLang="en-US" dirty="0">
                <a:solidFill>
                  <a:srgbClr val="2683C6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的國際研討會。</a:t>
            </a: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885DC266-36A4-46BB-84C7-BBDF90195B1B}"/>
              </a:ext>
            </a:extLst>
          </p:cNvPr>
          <p:cNvGrpSpPr/>
          <p:nvPr/>
        </p:nvGrpSpPr>
        <p:grpSpPr>
          <a:xfrm>
            <a:off x="1159287" y="1835636"/>
            <a:ext cx="6825426" cy="1915495"/>
            <a:chOff x="1061651" y="1835636"/>
            <a:chExt cx="6825426" cy="1915495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D8F9FB9B-A91D-4C61-88DF-1CD8FD2BD3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tretch>
              <a:fillRect/>
            </a:stretch>
          </p:blipFill>
          <p:spPr bwMode="auto">
            <a:xfrm>
              <a:off x="1061651" y="1835636"/>
              <a:ext cx="3315078" cy="191549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50000"/>
                </a:srgbClr>
              </a:outerShdw>
            </a:effectLst>
            <a:extLst/>
          </p:spPr>
        </p:pic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A03FC126-44A6-464E-8D1C-C9E9A8C45B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tretch>
              <a:fillRect/>
            </a:stretch>
          </p:blipFill>
          <p:spPr bwMode="auto">
            <a:xfrm>
              <a:off x="4571999" y="1835637"/>
              <a:ext cx="3315078" cy="191549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50000"/>
                </a:srgbClr>
              </a:outerShdw>
            </a:effectLst>
            <a:extLst/>
          </p:spPr>
        </p:pic>
      </p:grpSp>
      <p:pic>
        <p:nvPicPr>
          <p:cNvPr id="26" name="圖形 25">
            <a:extLst>
              <a:ext uri="{FF2B5EF4-FFF2-40B4-BE49-F238E27FC236}">
                <a16:creationId xmlns:a16="http://schemas.microsoft.com/office/drawing/2014/main" id="{8888928D-37E1-4DA9-8569-3F3E9D1530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3896" y="4094798"/>
            <a:ext cx="1019582" cy="301151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7B9E152B-8D3E-4355-BD33-FC6EFB546FFF}"/>
              </a:ext>
            </a:extLst>
          </p:cNvPr>
          <p:cNvGrpSpPr/>
          <p:nvPr/>
        </p:nvGrpSpPr>
        <p:grpSpPr>
          <a:xfrm>
            <a:off x="3461088" y="4715608"/>
            <a:ext cx="2221824" cy="307303"/>
            <a:chOff x="226101" y="4715608"/>
            <a:chExt cx="2221824" cy="307303"/>
          </a:xfrm>
        </p:grpSpPr>
        <p:pic>
          <p:nvPicPr>
            <p:cNvPr id="1028" name="Picture 4" descr="File:PyTorch logo black.svg - Wikipedia">
              <a:extLst>
                <a:ext uri="{FF2B5EF4-FFF2-40B4-BE49-F238E27FC236}">
                  <a16:creationId xmlns:a16="http://schemas.microsoft.com/office/drawing/2014/main" id="{E2841AFD-4FEB-4881-A751-408C969747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101" y="4752104"/>
              <a:ext cx="920282" cy="228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圖形 11">
              <a:extLst>
                <a:ext uri="{FF2B5EF4-FFF2-40B4-BE49-F238E27FC236}">
                  <a16:creationId xmlns:a16="http://schemas.microsoft.com/office/drawing/2014/main" id="{BD5C8166-5907-4017-A04D-ADD52F04C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99463" y="4715608"/>
              <a:ext cx="1148462" cy="3073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2450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90096BC-B9B0-4E5C-A806-D35E2B48E351}"/>
              </a:ext>
            </a:extLst>
          </p:cNvPr>
          <p:cNvSpPr/>
          <p:nvPr/>
        </p:nvSpPr>
        <p:spPr>
          <a:xfrm>
            <a:off x="0" y="1144330"/>
            <a:ext cx="9144000" cy="3062338"/>
          </a:xfrm>
          <a:prstGeom prst="rect">
            <a:avLst/>
          </a:prstGeom>
          <a:solidFill>
            <a:srgbClr val="268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16" name="Google Shape;2116;p40"/>
          <p:cNvSpPr txBox="1">
            <a:spLocks noGrp="1"/>
          </p:cNvSpPr>
          <p:nvPr>
            <p:ph type="title"/>
          </p:nvPr>
        </p:nvSpPr>
        <p:spPr>
          <a:xfrm>
            <a:off x="457200" y="457322"/>
            <a:ext cx="5640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zh-TW" altLang="en-US" sz="2800" b="1" dirty="0">
                <a:solidFill>
                  <a:srgbClr val="E95689"/>
                </a:solidFill>
                <a:latin typeface="Chiron Sans HK Pro Medium" panose="020B0600000000000000" pitchFamily="34" charset="-120"/>
                <a:ea typeface="Chiron Sans HK Pro Medium" panose="020B0600000000000000" pitchFamily="34" charset="-120"/>
              </a:rPr>
              <a:t>形象網頁</a:t>
            </a:r>
            <a:r>
              <a:rPr lang="zh-TW" altLang="en-US" sz="2800" b="1" dirty="0">
                <a:solidFill>
                  <a:srgbClr val="2683C6"/>
                </a:solidFill>
                <a:latin typeface="Chiron Sans HK Pro Medium" panose="020B0600000000000000" pitchFamily="34" charset="-120"/>
                <a:ea typeface="Chiron Sans HK Pro Medium" panose="020B0600000000000000" pitchFamily="34" charset="-120"/>
              </a:rPr>
              <a:t>設計</a:t>
            </a:r>
            <a:endParaRPr sz="2800" b="1" dirty="0">
              <a:latin typeface="Chiron Sans HK Pro Medium" panose="020B0600000000000000" pitchFamily="34" charset="-120"/>
              <a:ea typeface="Chiron Sans HK Pro Medium" panose="020B0600000000000000" pitchFamily="34" charset="-120"/>
            </a:endParaRPr>
          </a:p>
        </p:txBody>
      </p:sp>
      <p:sp>
        <p:nvSpPr>
          <p:cNvPr id="2117" name="Google Shape;2117;p4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+mj-ea"/>
                <a:ea typeface="+mj-ea"/>
              </a:rPr>
              <a:t>12</a:t>
            </a:fld>
            <a:endParaRPr dirty="0">
              <a:latin typeface="+mj-ea"/>
              <a:ea typeface="+mj-ea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0F6F8EF8-8AD3-4264-AFF7-3561A10FF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37" y="3404912"/>
            <a:ext cx="638726" cy="638726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8ED7CEDD-F467-49D3-B8B5-B736D7930146}"/>
              </a:ext>
            </a:extLst>
          </p:cNvPr>
          <p:cNvSpPr/>
          <p:nvPr/>
        </p:nvSpPr>
        <p:spPr>
          <a:xfrm>
            <a:off x="1778914" y="1541111"/>
            <a:ext cx="2997472" cy="66501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2EAF0AD9-0468-4A67-823B-83DFD435543B}"/>
              </a:ext>
            </a:extLst>
          </p:cNvPr>
          <p:cNvSpPr/>
          <p:nvPr/>
        </p:nvSpPr>
        <p:spPr>
          <a:xfrm>
            <a:off x="4297147" y="3286221"/>
            <a:ext cx="2997472" cy="66501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5EA91A20-3085-4D5B-BA78-A835D94D6FF2}"/>
              </a:ext>
            </a:extLst>
          </p:cNvPr>
          <p:cNvSpPr/>
          <p:nvPr/>
        </p:nvSpPr>
        <p:spPr>
          <a:xfrm>
            <a:off x="3073264" y="2429985"/>
            <a:ext cx="2997472" cy="66501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20B5A828-093E-406D-B466-4B6060C86B19}"/>
              </a:ext>
            </a:extLst>
          </p:cNvPr>
          <p:cNvGrpSpPr/>
          <p:nvPr/>
        </p:nvGrpSpPr>
        <p:grpSpPr>
          <a:xfrm>
            <a:off x="2403962" y="1635561"/>
            <a:ext cx="4014707" cy="2158327"/>
            <a:chOff x="3028103" y="4651625"/>
            <a:chExt cx="4014707" cy="2158327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84F12500-99D8-4F56-9888-51799AA5DE11}"/>
                </a:ext>
              </a:extLst>
            </p:cNvPr>
            <p:cNvGrpSpPr/>
            <p:nvPr/>
          </p:nvGrpSpPr>
          <p:grpSpPr>
            <a:xfrm>
              <a:off x="3028103" y="4651625"/>
              <a:ext cx="4014707" cy="2158327"/>
              <a:chOff x="3650889" y="4651625"/>
              <a:chExt cx="4014707" cy="2158327"/>
            </a:xfrm>
          </p:grpSpPr>
          <p:grpSp>
            <p:nvGrpSpPr>
              <p:cNvPr id="12" name="群組 11">
                <a:extLst>
                  <a:ext uri="{FF2B5EF4-FFF2-40B4-BE49-F238E27FC236}">
                    <a16:creationId xmlns:a16="http://schemas.microsoft.com/office/drawing/2014/main" id="{924152C4-CEF5-4F43-8D19-0EC0301093B1}"/>
                  </a:ext>
                </a:extLst>
              </p:cNvPr>
              <p:cNvGrpSpPr/>
              <p:nvPr/>
            </p:nvGrpSpPr>
            <p:grpSpPr>
              <a:xfrm>
                <a:off x="3650889" y="4651625"/>
                <a:ext cx="1747376" cy="1394310"/>
                <a:chOff x="3673785" y="4651625"/>
                <a:chExt cx="1747376" cy="1394310"/>
              </a:xfrm>
            </p:grpSpPr>
            <p:pic>
              <p:nvPicPr>
                <p:cNvPr id="14" name="Picture 4" descr="https://p92.com/binaries/content/gallery/p92website/technologies/htmlcssjs-details.png">
                  <a:extLst>
                    <a:ext uri="{FF2B5EF4-FFF2-40B4-BE49-F238E27FC236}">
                      <a16:creationId xmlns:a16="http://schemas.microsoft.com/office/drawing/2014/main" id="{1BC61C8D-AC5C-4978-8F11-88BCF54EA94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73785" y="4651625"/>
                  <a:ext cx="1747376" cy="4761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" name="Picture 6" descr="Learn Bootstrap Tutorial - JavaTpoint">
                  <a:extLst>
                    <a:ext uri="{FF2B5EF4-FFF2-40B4-BE49-F238E27FC236}">
                      <a16:creationId xmlns:a16="http://schemas.microsoft.com/office/drawing/2014/main" id="{70EFC1F1-4AB3-4896-9B24-9DFCF91A0C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82272" y="5523195"/>
                  <a:ext cx="522740" cy="5227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3" name="Picture 8" descr="File:Firebase Logo.svg - Wikimedia Commons">
                <a:extLst>
                  <a:ext uri="{FF2B5EF4-FFF2-40B4-BE49-F238E27FC236}">
                    <a16:creationId xmlns:a16="http://schemas.microsoft.com/office/drawing/2014/main" id="{E48F275C-B69A-48D2-9DD0-01A30337CE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20024" y="6459635"/>
                <a:ext cx="1245572" cy="3503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1" name="Picture 2" descr="Angular 18 New Features. A quick guide to Angular 18 new… | by Bernardin  Houessou | Jun, 2024 | Medium">
              <a:extLst>
                <a:ext uri="{FF2B5EF4-FFF2-40B4-BE49-F238E27FC236}">
                  <a16:creationId xmlns:a16="http://schemas.microsoft.com/office/drawing/2014/main" id="{78E33371-D717-42B0-99E8-213A79E794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1288" y="5583686"/>
              <a:ext cx="1368425" cy="428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17400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F0DCB05E-4A02-4B12-9417-F4875EA08B43}"/>
              </a:ext>
            </a:extLst>
          </p:cNvPr>
          <p:cNvSpPr/>
          <p:nvPr/>
        </p:nvSpPr>
        <p:spPr>
          <a:xfrm>
            <a:off x="0" y="1184248"/>
            <a:ext cx="9144000" cy="34525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70" name="Google Shape;670;p18"/>
          <p:cNvSpPr txBox="1">
            <a:spLocks noGrp="1"/>
          </p:cNvSpPr>
          <p:nvPr>
            <p:ph type="title"/>
          </p:nvPr>
        </p:nvSpPr>
        <p:spPr>
          <a:xfrm>
            <a:off x="457200" y="457322"/>
            <a:ext cx="78407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zh-TW" altLang="en-US" sz="2800" b="1" dirty="0">
                <a:latin typeface="Chiron Sans HK Pro Medium" panose="020B0600000000000000" pitchFamily="34" charset="-120"/>
                <a:ea typeface="Chiron Sans HK Pro Medium" panose="020B0600000000000000" pitchFamily="34" charset="-120"/>
                <a:sym typeface="Arial"/>
              </a:rPr>
              <a:t>普羅程式教育 官方網站</a:t>
            </a:r>
            <a:endParaRPr sz="2800" b="1" dirty="0">
              <a:latin typeface="Chiron Sans HK Pro Medium" panose="020B0600000000000000" pitchFamily="34" charset="-120"/>
              <a:ea typeface="Chiron Sans HK Pro Medium" panose="020B0600000000000000" pitchFamily="34" charset="-120"/>
              <a:sym typeface="Arial"/>
            </a:endParaRPr>
          </a:p>
        </p:txBody>
      </p:sp>
      <p:sp>
        <p:nvSpPr>
          <p:cNvPr id="671" name="Google Shape;671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b="1" dirty="0">
                <a:latin typeface="+mj-ea"/>
                <a:ea typeface="+mj-ea"/>
              </a:rPr>
              <a:t>13</a:t>
            </a:fld>
            <a:endParaRPr b="1" dirty="0">
              <a:latin typeface="+mj-ea"/>
              <a:ea typeface="+mj-ea"/>
            </a:endParaRP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F0DFD28C-A9CB-4ABD-B9FE-CB79B5F83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4368" y="615320"/>
            <a:ext cx="1125707" cy="570430"/>
          </a:xfrm>
          <a:prstGeom prst="rect">
            <a:avLst/>
          </a:prstGeom>
        </p:spPr>
      </p:pic>
      <p:grpSp>
        <p:nvGrpSpPr>
          <p:cNvPr id="31" name="群組 30">
            <a:extLst>
              <a:ext uri="{FF2B5EF4-FFF2-40B4-BE49-F238E27FC236}">
                <a16:creationId xmlns:a16="http://schemas.microsoft.com/office/drawing/2014/main" id="{1019A912-8578-467A-9729-C3006B4E02F8}"/>
              </a:ext>
            </a:extLst>
          </p:cNvPr>
          <p:cNvGrpSpPr/>
          <p:nvPr/>
        </p:nvGrpSpPr>
        <p:grpSpPr>
          <a:xfrm>
            <a:off x="49976" y="1226406"/>
            <a:ext cx="1728184" cy="484574"/>
            <a:chOff x="5997333" y="819350"/>
            <a:chExt cx="1728184" cy="484574"/>
          </a:xfrm>
        </p:grpSpPr>
        <p:sp>
          <p:nvSpPr>
            <p:cNvPr id="32" name="Google Shape;753;p20">
              <a:extLst>
                <a:ext uri="{FF2B5EF4-FFF2-40B4-BE49-F238E27FC236}">
                  <a16:creationId xmlns:a16="http://schemas.microsoft.com/office/drawing/2014/main" id="{98FDEC7C-BCDB-4110-876F-DD4421EE465E}"/>
                </a:ext>
              </a:extLst>
            </p:cNvPr>
            <p:cNvSpPr/>
            <p:nvPr/>
          </p:nvSpPr>
          <p:spPr>
            <a:xfrm>
              <a:off x="6116572" y="961211"/>
              <a:ext cx="1608945" cy="342713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200">
                <a:solidFill>
                  <a:schemeClr val="lt1"/>
                </a:solidFill>
                <a:latin typeface="+mn-ea"/>
                <a:ea typeface="+mn-ea"/>
                <a:sym typeface="Barlow"/>
              </a:endParaRPr>
            </a:p>
          </p:txBody>
        </p:sp>
        <p:sp>
          <p:nvSpPr>
            <p:cNvPr id="33" name="Google Shape;753;p20">
              <a:extLst>
                <a:ext uri="{FF2B5EF4-FFF2-40B4-BE49-F238E27FC236}">
                  <a16:creationId xmlns:a16="http://schemas.microsoft.com/office/drawing/2014/main" id="{A12DC54F-A1E9-4A70-8541-BAC42C76ADCB}"/>
                </a:ext>
              </a:extLst>
            </p:cNvPr>
            <p:cNvSpPr/>
            <p:nvPr/>
          </p:nvSpPr>
          <p:spPr>
            <a:xfrm>
              <a:off x="6082598" y="915727"/>
              <a:ext cx="1608946" cy="342713"/>
            </a:xfrm>
            <a:prstGeom prst="roundRect">
              <a:avLst>
                <a:gd name="adj" fmla="val 16667"/>
              </a:avLst>
            </a:prstGeom>
            <a:solidFill>
              <a:srgbClr val="268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zh-TW" altLang="en-US" sz="1500" b="1" dirty="0">
                  <a:solidFill>
                    <a:schemeClr val="lt1"/>
                  </a:solidFill>
                  <a:latin typeface="+mj-ea"/>
                  <a:ea typeface="+mj-ea"/>
                  <a:sym typeface="Barlow"/>
                </a:rPr>
                <a:t>全端網頁設計</a:t>
              </a:r>
              <a:endParaRPr lang="en-US" altLang="zh-TW" sz="1200" b="1" dirty="0">
                <a:solidFill>
                  <a:schemeClr val="lt1"/>
                </a:solidFill>
                <a:latin typeface="Barlow"/>
                <a:ea typeface="+mn-ea"/>
                <a:cs typeface="Barlow"/>
                <a:sym typeface="Barlow"/>
              </a:endParaRPr>
            </a:p>
          </p:txBody>
        </p:sp>
        <p:sp>
          <p:nvSpPr>
            <p:cNvPr id="34" name="Google Shape;757;p20">
              <a:extLst>
                <a:ext uri="{FF2B5EF4-FFF2-40B4-BE49-F238E27FC236}">
                  <a16:creationId xmlns:a16="http://schemas.microsoft.com/office/drawing/2014/main" id="{725A2215-A3F1-47C1-99C4-D8A6DF0A9125}"/>
                </a:ext>
              </a:extLst>
            </p:cNvPr>
            <p:cNvSpPr/>
            <p:nvPr/>
          </p:nvSpPr>
          <p:spPr>
            <a:xfrm>
              <a:off x="5997333" y="819350"/>
              <a:ext cx="350200" cy="348152"/>
            </a:xfrm>
            <a:custGeom>
              <a:avLst/>
              <a:gdLst/>
              <a:ahLst/>
              <a:cxnLst/>
              <a:rect l="l" t="t" r="r" b="b"/>
              <a:pathLst>
                <a:path w="16756" h="16658" extrusionOk="0">
                  <a:moveTo>
                    <a:pt x="13287" y="2565"/>
                  </a:moveTo>
                  <a:lnTo>
                    <a:pt x="13482" y="2590"/>
                  </a:lnTo>
                  <a:lnTo>
                    <a:pt x="13653" y="2663"/>
                  </a:lnTo>
                  <a:lnTo>
                    <a:pt x="13800" y="2736"/>
                  </a:lnTo>
                  <a:lnTo>
                    <a:pt x="13922" y="2858"/>
                  </a:lnTo>
                  <a:lnTo>
                    <a:pt x="14069" y="3005"/>
                  </a:lnTo>
                  <a:lnTo>
                    <a:pt x="14142" y="3176"/>
                  </a:lnTo>
                  <a:lnTo>
                    <a:pt x="14191" y="3371"/>
                  </a:lnTo>
                  <a:lnTo>
                    <a:pt x="14215" y="3567"/>
                  </a:lnTo>
                  <a:lnTo>
                    <a:pt x="14191" y="3738"/>
                  </a:lnTo>
                  <a:lnTo>
                    <a:pt x="14142" y="3884"/>
                  </a:lnTo>
                  <a:lnTo>
                    <a:pt x="14069" y="4055"/>
                  </a:lnTo>
                  <a:lnTo>
                    <a:pt x="13922" y="4202"/>
                  </a:lnTo>
                  <a:lnTo>
                    <a:pt x="13800" y="4348"/>
                  </a:lnTo>
                  <a:lnTo>
                    <a:pt x="13653" y="4446"/>
                  </a:lnTo>
                  <a:lnTo>
                    <a:pt x="13482" y="4495"/>
                  </a:lnTo>
                  <a:lnTo>
                    <a:pt x="13067" y="4495"/>
                  </a:lnTo>
                  <a:lnTo>
                    <a:pt x="12896" y="4446"/>
                  </a:lnTo>
                  <a:lnTo>
                    <a:pt x="12725" y="4348"/>
                  </a:lnTo>
                  <a:lnTo>
                    <a:pt x="12554" y="4202"/>
                  </a:lnTo>
                  <a:lnTo>
                    <a:pt x="12481" y="4055"/>
                  </a:lnTo>
                  <a:lnTo>
                    <a:pt x="12408" y="3884"/>
                  </a:lnTo>
                  <a:lnTo>
                    <a:pt x="12359" y="3738"/>
                  </a:lnTo>
                  <a:lnTo>
                    <a:pt x="12359" y="3567"/>
                  </a:lnTo>
                  <a:lnTo>
                    <a:pt x="12359" y="3371"/>
                  </a:lnTo>
                  <a:lnTo>
                    <a:pt x="12408" y="3176"/>
                  </a:lnTo>
                  <a:lnTo>
                    <a:pt x="12481" y="3005"/>
                  </a:lnTo>
                  <a:lnTo>
                    <a:pt x="12554" y="2858"/>
                  </a:lnTo>
                  <a:lnTo>
                    <a:pt x="12725" y="2736"/>
                  </a:lnTo>
                  <a:lnTo>
                    <a:pt x="12896" y="2663"/>
                  </a:lnTo>
                  <a:lnTo>
                    <a:pt x="13067" y="2590"/>
                  </a:lnTo>
                  <a:lnTo>
                    <a:pt x="13287" y="2565"/>
                  </a:lnTo>
                  <a:close/>
                  <a:moveTo>
                    <a:pt x="10845" y="1"/>
                  </a:moveTo>
                  <a:lnTo>
                    <a:pt x="10527" y="25"/>
                  </a:lnTo>
                  <a:lnTo>
                    <a:pt x="10210" y="74"/>
                  </a:lnTo>
                  <a:lnTo>
                    <a:pt x="9868" y="172"/>
                  </a:lnTo>
                  <a:lnTo>
                    <a:pt x="9477" y="318"/>
                  </a:lnTo>
                  <a:lnTo>
                    <a:pt x="9184" y="489"/>
                  </a:lnTo>
                  <a:lnTo>
                    <a:pt x="8891" y="660"/>
                  </a:lnTo>
                  <a:lnTo>
                    <a:pt x="8622" y="831"/>
                  </a:lnTo>
                  <a:lnTo>
                    <a:pt x="8525" y="953"/>
                  </a:lnTo>
                  <a:lnTo>
                    <a:pt x="8427" y="1051"/>
                  </a:lnTo>
                  <a:lnTo>
                    <a:pt x="416" y="8866"/>
                  </a:lnTo>
                  <a:lnTo>
                    <a:pt x="270" y="9086"/>
                  </a:lnTo>
                  <a:lnTo>
                    <a:pt x="123" y="9355"/>
                  </a:lnTo>
                  <a:lnTo>
                    <a:pt x="25" y="9624"/>
                  </a:lnTo>
                  <a:lnTo>
                    <a:pt x="1" y="9746"/>
                  </a:lnTo>
                  <a:lnTo>
                    <a:pt x="1" y="9917"/>
                  </a:lnTo>
                  <a:lnTo>
                    <a:pt x="1" y="10039"/>
                  </a:lnTo>
                  <a:lnTo>
                    <a:pt x="25" y="10136"/>
                  </a:lnTo>
                  <a:lnTo>
                    <a:pt x="123" y="10381"/>
                  </a:lnTo>
                  <a:lnTo>
                    <a:pt x="270" y="10625"/>
                  </a:lnTo>
                  <a:lnTo>
                    <a:pt x="416" y="10869"/>
                  </a:lnTo>
                  <a:lnTo>
                    <a:pt x="5911" y="16242"/>
                  </a:lnTo>
                  <a:lnTo>
                    <a:pt x="6009" y="16340"/>
                  </a:lnTo>
                  <a:lnTo>
                    <a:pt x="6131" y="16438"/>
                  </a:lnTo>
                  <a:lnTo>
                    <a:pt x="6253" y="16511"/>
                  </a:lnTo>
                  <a:lnTo>
                    <a:pt x="6400" y="16560"/>
                  </a:lnTo>
                  <a:lnTo>
                    <a:pt x="6522" y="16609"/>
                  </a:lnTo>
                  <a:lnTo>
                    <a:pt x="6668" y="16633"/>
                  </a:lnTo>
                  <a:lnTo>
                    <a:pt x="6961" y="16657"/>
                  </a:lnTo>
                  <a:lnTo>
                    <a:pt x="7206" y="16633"/>
                  </a:lnTo>
                  <a:lnTo>
                    <a:pt x="7474" y="16560"/>
                  </a:lnTo>
                  <a:lnTo>
                    <a:pt x="7596" y="16511"/>
                  </a:lnTo>
                  <a:lnTo>
                    <a:pt x="7719" y="16438"/>
                  </a:lnTo>
                  <a:lnTo>
                    <a:pt x="7816" y="16340"/>
                  </a:lnTo>
                  <a:lnTo>
                    <a:pt x="7914" y="16242"/>
                  </a:lnTo>
                  <a:lnTo>
                    <a:pt x="15803" y="8427"/>
                  </a:lnTo>
                  <a:lnTo>
                    <a:pt x="15974" y="8183"/>
                  </a:lnTo>
                  <a:lnTo>
                    <a:pt x="16169" y="7938"/>
                  </a:lnTo>
                  <a:lnTo>
                    <a:pt x="16242" y="7792"/>
                  </a:lnTo>
                  <a:lnTo>
                    <a:pt x="16340" y="7645"/>
                  </a:lnTo>
                  <a:lnTo>
                    <a:pt x="16389" y="7474"/>
                  </a:lnTo>
                  <a:lnTo>
                    <a:pt x="16438" y="7279"/>
                  </a:lnTo>
                  <a:lnTo>
                    <a:pt x="16584" y="6961"/>
                  </a:lnTo>
                  <a:lnTo>
                    <a:pt x="16682" y="6644"/>
                  </a:lnTo>
                  <a:lnTo>
                    <a:pt x="16731" y="6326"/>
                  </a:lnTo>
                  <a:lnTo>
                    <a:pt x="16755" y="6009"/>
                  </a:lnTo>
                  <a:lnTo>
                    <a:pt x="16755" y="1491"/>
                  </a:lnTo>
                  <a:lnTo>
                    <a:pt x="16731" y="1173"/>
                  </a:lnTo>
                  <a:lnTo>
                    <a:pt x="16706" y="1051"/>
                  </a:lnTo>
                  <a:lnTo>
                    <a:pt x="16657" y="905"/>
                  </a:lnTo>
                  <a:lnTo>
                    <a:pt x="16609" y="782"/>
                  </a:lnTo>
                  <a:lnTo>
                    <a:pt x="16535" y="660"/>
                  </a:lnTo>
                  <a:lnTo>
                    <a:pt x="16438" y="538"/>
                  </a:lnTo>
                  <a:lnTo>
                    <a:pt x="16340" y="416"/>
                  </a:lnTo>
                  <a:lnTo>
                    <a:pt x="16144" y="270"/>
                  </a:lnTo>
                  <a:lnTo>
                    <a:pt x="15900" y="123"/>
                  </a:lnTo>
                  <a:lnTo>
                    <a:pt x="15632" y="50"/>
                  </a:lnTo>
                  <a:lnTo>
                    <a:pt x="15509" y="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ED446B9A-260B-49FA-A7B4-58C6B7236FB6}"/>
              </a:ext>
            </a:extLst>
          </p:cNvPr>
          <p:cNvSpPr/>
          <p:nvPr/>
        </p:nvSpPr>
        <p:spPr>
          <a:xfrm>
            <a:off x="1376195" y="3972010"/>
            <a:ext cx="63916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2683C6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這是</a:t>
            </a:r>
            <a:r>
              <a:rPr lang="zh-TW" altLang="en-US" dirty="0">
                <a:solidFill>
                  <a:srgbClr val="E95689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程式教育公司的形象網站</a:t>
            </a:r>
            <a:r>
              <a:rPr lang="zh-TW" altLang="en-US" dirty="0">
                <a:solidFill>
                  <a:srgbClr val="2683C6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，主要針對高中生以下的程式教育。</a:t>
            </a:r>
          </a:p>
          <a:p>
            <a:r>
              <a:rPr lang="zh-TW" altLang="en-US" dirty="0">
                <a:solidFill>
                  <a:srgbClr val="2683C6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網站包括首頁、文章等，且帶有後台編輯功能。</a:t>
            </a: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44166FC5-D6BA-464B-9258-5DD2E915AFAA}"/>
              </a:ext>
            </a:extLst>
          </p:cNvPr>
          <p:cNvGrpSpPr/>
          <p:nvPr/>
        </p:nvGrpSpPr>
        <p:grpSpPr>
          <a:xfrm>
            <a:off x="1829452" y="1226406"/>
            <a:ext cx="1728184" cy="484574"/>
            <a:chOff x="5997333" y="819350"/>
            <a:chExt cx="1728184" cy="484574"/>
          </a:xfrm>
        </p:grpSpPr>
        <p:sp>
          <p:nvSpPr>
            <p:cNvPr id="37" name="Google Shape;753;p20">
              <a:extLst>
                <a:ext uri="{FF2B5EF4-FFF2-40B4-BE49-F238E27FC236}">
                  <a16:creationId xmlns:a16="http://schemas.microsoft.com/office/drawing/2014/main" id="{192616B1-B593-4157-82BA-CF37CA854395}"/>
                </a:ext>
              </a:extLst>
            </p:cNvPr>
            <p:cNvSpPr/>
            <p:nvPr/>
          </p:nvSpPr>
          <p:spPr>
            <a:xfrm>
              <a:off x="6116572" y="961211"/>
              <a:ext cx="1608945" cy="342713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200">
                <a:solidFill>
                  <a:schemeClr val="lt1"/>
                </a:solidFill>
                <a:latin typeface="+mn-ea"/>
                <a:ea typeface="+mn-ea"/>
                <a:sym typeface="Barlow"/>
              </a:endParaRPr>
            </a:p>
          </p:txBody>
        </p:sp>
        <p:sp>
          <p:nvSpPr>
            <p:cNvPr id="38" name="Google Shape;753;p20">
              <a:extLst>
                <a:ext uri="{FF2B5EF4-FFF2-40B4-BE49-F238E27FC236}">
                  <a16:creationId xmlns:a16="http://schemas.microsoft.com/office/drawing/2014/main" id="{23761323-A9DA-444F-A901-706E5CF8C82B}"/>
                </a:ext>
              </a:extLst>
            </p:cNvPr>
            <p:cNvSpPr/>
            <p:nvPr/>
          </p:nvSpPr>
          <p:spPr>
            <a:xfrm>
              <a:off x="6082598" y="915727"/>
              <a:ext cx="1608946" cy="342713"/>
            </a:xfrm>
            <a:prstGeom prst="roundRect">
              <a:avLst>
                <a:gd name="adj" fmla="val 16667"/>
              </a:avLst>
            </a:prstGeom>
            <a:solidFill>
              <a:srgbClr val="268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zh-TW" altLang="en-US" sz="1500" b="1" dirty="0">
                  <a:solidFill>
                    <a:schemeClr val="lt1"/>
                  </a:solidFill>
                  <a:latin typeface="+mj-ea"/>
                  <a:ea typeface="+mj-ea"/>
                  <a:sym typeface="Barlow"/>
                </a:rPr>
                <a:t>後臺管理</a:t>
              </a:r>
              <a:endParaRPr lang="en-US" altLang="zh-TW" sz="1200" b="1" dirty="0">
                <a:solidFill>
                  <a:schemeClr val="lt1"/>
                </a:solidFill>
                <a:latin typeface="Barlow"/>
                <a:ea typeface="+mn-ea"/>
                <a:cs typeface="Barlow"/>
                <a:sym typeface="Barlow"/>
              </a:endParaRPr>
            </a:p>
          </p:txBody>
        </p:sp>
        <p:sp>
          <p:nvSpPr>
            <p:cNvPr id="39" name="Google Shape;757;p20">
              <a:extLst>
                <a:ext uri="{FF2B5EF4-FFF2-40B4-BE49-F238E27FC236}">
                  <a16:creationId xmlns:a16="http://schemas.microsoft.com/office/drawing/2014/main" id="{7D10FE6F-309F-4EDD-8043-6175BC30B68E}"/>
                </a:ext>
              </a:extLst>
            </p:cNvPr>
            <p:cNvSpPr/>
            <p:nvPr/>
          </p:nvSpPr>
          <p:spPr>
            <a:xfrm>
              <a:off x="5997333" y="819350"/>
              <a:ext cx="350200" cy="348152"/>
            </a:xfrm>
            <a:custGeom>
              <a:avLst/>
              <a:gdLst/>
              <a:ahLst/>
              <a:cxnLst/>
              <a:rect l="l" t="t" r="r" b="b"/>
              <a:pathLst>
                <a:path w="16756" h="16658" extrusionOk="0">
                  <a:moveTo>
                    <a:pt x="13287" y="2565"/>
                  </a:moveTo>
                  <a:lnTo>
                    <a:pt x="13482" y="2590"/>
                  </a:lnTo>
                  <a:lnTo>
                    <a:pt x="13653" y="2663"/>
                  </a:lnTo>
                  <a:lnTo>
                    <a:pt x="13800" y="2736"/>
                  </a:lnTo>
                  <a:lnTo>
                    <a:pt x="13922" y="2858"/>
                  </a:lnTo>
                  <a:lnTo>
                    <a:pt x="14069" y="3005"/>
                  </a:lnTo>
                  <a:lnTo>
                    <a:pt x="14142" y="3176"/>
                  </a:lnTo>
                  <a:lnTo>
                    <a:pt x="14191" y="3371"/>
                  </a:lnTo>
                  <a:lnTo>
                    <a:pt x="14215" y="3567"/>
                  </a:lnTo>
                  <a:lnTo>
                    <a:pt x="14191" y="3738"/>
                  </a:lnTo>
                  <a:lnTo>
                    <a:pt x="14142" y="3884"/>
                  </a:lnTo>
                  <a:lnTo>
                    <a:pt x="14069" y="4055"/>
                  </a:lnTo>
                  <a:lnTo>
                    <a:pt x="13922" y="4202"/>
                  </a:lnTo>
                  <a:lnTo>
                    <a:pt x="13800" y="4348"/>
                  </a:lnTo>
                  <a:lnTo>
                    <a:pt x="13653" y="4446"/>
                  </a:lnTo>
                  <a:lnTo>
                    <a:pt x="13482" y="4495"/>
                  </a:lnTo>
                  <a:lnTo>
                    <a:pt x="13067" y="4495"/>
                  </a:lnTo>
                  <a:lnTo>
                    <a:pt x="12896" y="4446"/>
                  </a:lnTo>
                  <a:lnTo>
                    <a:pt x="12725" y="4348"/>
                  </a:lnTo>
                  <a:lnTo>
                    <a:pt x="12554" y="4202"/>
                  </a:lnTo>
                  <a:lnTo>
                    <a:pt x="12481" y="4055"/>
                  </a:lnTo>
                  <a:lnTo>
                    <a:pt x="12408" y="3884"/>
                  </a:lnTo>
                  <a:lnTo>
                    <a:pt x="12359" y="3738"/>
                  </a:lnTo>
                  <a:lnTo>
                    <a:pt x="12359" y="3567"/>
                  </a:lnTo>
                  <a:lnTo>
                    <a:pt x="12359" y="3371"/>
                  </a:lnTo>
                  <a:lnTo>
                    <a:pt x="12408" y="3176"/>
                  </a:lnTo>
                  <a:lnTo>
                    <a:pt x="12481" y="3005"/>
                  </a:lnTo>
                  <a:lnTo>
                    <a:pt x="12554" y="2858"/>
                  </a:lnTo>
                  <a:lnTo>
                    <a:pt x="12725" y="2736"/>
                  </a:lnTo>
                  <a:lnTo>
                    <a:pt x="12896" y="2663"/>
                  </a:lnTo>
                  <a:lnTo>
                    <a:pt x="13067" y="2590"/>
                  </a:lnTo>
                  <a:lnTo>
                    <a:pt x="13287" y="2565"/>
                  </a:lnTo>
                  <a:close/>
                  <a:moveTo>
                    <a:pt x="10845" y="1"/>
                  </a:moveTo>
                  <a:lnTo>
                    <a:pt x="10527" y="25"/>
                  </a:lnTo>
                  <a:lnTo>
                    <a:pt x="10210" y="74"/>
                  </a:lnTo>
                  <a:lnTo>
                    <a:pt x="9868" y="172"/>
                  </a:lnTo>
                  <a:lnTo>
                    <a:pt x="9477" y="318"/>
                  </a:lnTo>
                  <a:lnTo>
                    <a:pt x="9184" y="489"/>
                  </a:lnTo>
                  <a:lnTo>
                    <a:pt x="8891" y="660"/>
                  </a:lnTo>
                  <a:lnTo>
                    <a:pt x="8622" y="831"/>
                  </a:lnTo>
                  <a:lnTo>
                    <a:pt x="8525" y="953"/>
                  </a:lnTo>
                  <a:lnTo>
                    <a:pt x="8427" y="1051"/>
                  </a:lnTo>
                  <a:lnTo>
                    <a:pt x="416" y="8866"/>
                  </a:lnTo>
                  <a:lnTo>
                    <a:pt x="270" y="9086"/>
                  </a:lnTo>
                  <a:lnTo>
                    <a:pt x="123" y="9355"/>
                  </a:lnTo>
                  <a:lnTo>
                    <a:pt x="25" y="9624"/>
                  </a:lnTo>
                  <a:lnTo>
                    <a:pt x="1" y="9746"/>
                  </a:lnTo>
                  <a:lnTo>
                    <a:pt x="1" y="9917"/>
                  </a:lnTo>
                  <a:lnTo>
                    <a:pt x="1" y="10039"/>
                  </a:lnTo>
                  <a:lnTo>
                    <a:pt x="25" y="10136"/>
                  </a:lnTo>
                  <a:lnTo>
                    <a:pt x="123" y="10381"/>
                  </a:lnTo>
                  <a:lnTo>
                    <a:pt x="270" y="10625"/>
                  </a:lnTo>
                  <a:lnTo>
                    <a:pt x="416" y="10869"/>
                  </a:lnTo>
                  <a:lnTo>
                    <a:pt x="5911" y="16242"/>
                  </a:lnTo>
                  <a:lnTo>
                    <a:pt x="6009" y="16340"/>
                  </a:lnTo>
                  <a:lnTo>
                    <a:pt x="6131" y="16438"/>
                  </a:lnTo>
                  <a:lnTo>
                    <a:pt x="6253" y="16511"/>
                  </a:lnTo>
                  <a:lnTo>
                    <a:pt x="6400" y="16560"/>
                  </a:lnTo>
                  <a:lnTo>
                    <a:pt x="6522" y="16609"/>
                  </a:lnTo>
                  <a:lnTo>
                    <a:pt x="6668" y="16633"/>
                  </a:lnTo>
                  <a:lnTo>
                    <a:pt x="6961" y="16657"/>
                  </a:lnTo>
                  <a:lnTo>
                    <a:pt x="7206" y="16633"/>
                  </a:lnTo>
                  <a:lnTo>
                    <a:pt x="7474" y="16560"/>
                  </a:lnTo>
                  <a:lnTo>
                    <a:pt x="7596" y="16511"/>
                  </a:lnTo>
                  <a:lnTo>
                    <a:pt x="7719" y="16438"/>
                  </a:lnTo>
                  <a:lnTo>
                    <a:pt x="7816" y="16340"/>
                  </a:lnTo>
                  <a:lnTo>
                    <a:pt x="7914" y="16242"/>
                  </a:lnTo>
                  <a:lnTo>
                    <a:pt x="15803" y="8427"/>
                  </a:lnTo>
                  <a:lnTo>
                    <a:pt x="15974" y="8183"/>
                  </a:lnTo>
                  <a:lnTo>
                    <a:pt x="16169" y="7938"/>
                  </a:lnTo>
                  <a:lnTo>
                    <a:pt x="16242" y="7792"/>
                  </a:lnTo>
                  <a:lnTo>
                    <a:pt x="16340" y="7645"/>
                  </a:lnTo>
                  <a:lnTo>
                    <a:pt x="16389" y="7474"/>
                  </a:lnTo>
                  <a:lnTo>
                    <a:pt x="16438" y="7279"/>
                  </a:lnTo>
                  <a:lnTo>
                    <a:pt x="16584" y="6961"/>
                  </a:lnTo>
                  <a:lnTo>
                    <a:pt x="16682" y="6644"/>
                  </a:lnTo>
                  <a:lnTo>
                    <a:pt x="16731" y="6326"/>
                  </a:lnTo>
                  <a:lnTo>
                    <a:pt x="16755" y="6009"/>
                  </a:lnTo>
                  <a:lnTo>
                    <a:pt x="16755" y="1491"/>
                  </a:lnTo>
                  <a:lnTo>
                    <a:pt x="16731" y="1173"/>
                  </a:lnTo>
                  <a:lnTo>
                    <a:pt x="16706" y="1051"/>
                  </a:lnTo>
                  <a:lnTo>
                    <a:pt x="16657" y="905"/>
                  </a:lnTo>
                  <a:lnTo>
                    <a:pt x="16609" y="782"/>
                  </a:lnTo>
                  <a:lnTo>
                    <a:pt x="16535" y="660"/>
                  </a:lnTo>
                  <a:lnTo>
                    <a:pt x="16438" y="538"/>
                  </a:lnTo>
                  <a:lnTo>
                    <a:pt x="16340" y="416"/>
                  </a:lnTo>
                  <a:lnTo>
                    <a:pt x="16144" y="270"/>
                  </a:lnTo>
                  <a:lnTo>
                    <a:pt x="15900" y="123"/>
                  </a:lnTo>
                  <a:lnTo>
                    <a:pt x="15632" y="50"/>
                  </a:lnTo>
                  <a:lnTo>
                    <a:pt x="15509" y="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44" name="圖片 43">
            <a:extLst>
              <a:ext uri="{FF2B5EF4-FFF2-40B4-BE49-F238E27FC236}">
                <a16:creationId xmlns:a16="http://schemas.microsoft.com/office/drawing/2014/main" id="{3286262F-75FB-4450-A47D-210B4D0A7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272" y="6182144"/>
            <a:ext cx="53223" cy="53223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3356F350-E7DA-48F9-8299-FCF78558E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478" y="1776194"/>
            <a:ext cx="6493045" cy="2022579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AC5C8ACA-E4D2-4E45-98B9-5876B6C6A715}"/>
              </a:ext>
            </a:extLst>
          </p:cNvPr>
          <p:cNvGrpSpPr/>
          <p:nvPr/>
        </p:nvGrpSpPr>
        <p:grpSpPr>
          <a:xfrm>
            <a:off x="2146007" y="4628314"/>
            <a:ext cx="4851986" cy="522740"/>
            <a:chOff x="2911954" y="4628314"/>
            <a:chExt cx="4851986" cy="522740"/>
          </a:xfrm>
        </p:grpSpPr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4DBF5121-058D-48FD-9648-DC3F54C0D7A2}"/>
                </a:ext>
              </a:extLst>
            </p:cNvPr>
            <p:cNvGrpSpPr/>
            <p:nvPr/>
          </p:nvGrpSpPr>
          <p:grpSpPr>
            <a:xfrm>
              <a:off x="2911954" y="4628314"/>
              <a:ext cx="3417628" cy="522740"/>
              <a:chOff x="3534740" y="4628314"/>
              <a:chExt cx="3417628" cy="522740"/>
            </a:xfrm>
          </p:grpSpPr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D6322506-9ACD-4750-A86F-D3AD5B3F48DF}"/>
                  </a:ext>
                </a:extLst>
              </p:cNvPr>
              <p:cNvGrpSpPr/>
              <p:nvPr/>
            </p:nvGrpSpPr>
            <p:grpSpPr>
              <a:xfrm>
                <a:off x="3534740" y="4628314"/>
                <a:ext cx="2103501" cy="522740"/>
                <a:chOff x="3557636" y="4628314"/>
                <a:chExt cx="2103501" cy="522740"/>
              </a:xfrm>
            </p:grpSpPr>
            <p:pic>
              <p:nvPicPr>
                <p:cNvPr id="42" name="Picture 4" descr="https://p92.com/binaries/content/gallery/p92website/technologies/htmlcssjs-details.png">
                  <a:extLst>
                    <a:ext uri="{FF2B5EF4-FFF2-40B4-BE49-F238E27FC236}">
                      <a16:creationId xmlns:a16="http://schemas.microsoft.com/office/drawing/2014/main" id="{68A56CBF-4799-49E7-9CF3-598ACF60E7C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57636" y="4648572"/>
                  <a:ext cx="1747376" cy="47611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6" name="Picture 6" descr="Learn Bootstrap Tutorial - JavaTpoint">
                  <a:extLst>
                    <a:ext uri="{FF2B5EF4-FFF2-40B4-BE49-F238E27FC236}">
                      <a16:creationId xmlns:a16="http://schemas.microsoft.com/office/drawing/2014/main" id="{F72AFBD8-F6B6-4FA6-95A2-375AFB4EE03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38397" y="4628314"/>
                  <a:ext cx="522740" cy="5227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1" name="Picture 8" descr="File:Firebase Logo.svg - Wikimedia Commons">
                <a:extLst>
                  <a:ext uri="{FF2B5EF4-FFF2-40B4-BE49-F238E27FC236}">
                    <a16:creationId xmlns:a16="http://schemas.microsoft.com/office/drawing/2014/main" id="{8861554A-7A7B-41D4-9D7A-1588E5A6FC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06796" y="4711472"/>
                <a:ext cx="1245572" cy="3503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122" name="Picture 2" descr="Angular 18 New Features. A quick guide to Angular 18 new… | by Bernardin  Houessou | Jun, 2024 | Medium">
              <a:extLst>
                <a:ext uri="{FF2B5EF4-FFF2-40B4-BE49-F238E27FC236}">
                  <a16:creationId xmlns:a16="http://schemas.microsoft.com/office/drawing/2014/main" id="{F92F8432-FE34-4B4F-8C5F-9360A731E1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5515" y="4668467"/>
              <a:ext cx="1368425" cy="428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54535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F0DCB05E-4A02-4B12-9417-F4875EA08B43}"/>
              </a:ext>
            </a:extLst>
          </p:cNvPr>
          <p:cNvSpPr/>
          <p:nvPr/>
        </p:nvSpPr>
        <p:spPr>
          <a:xfrm>
            <a:off x="0" y="1184248"/>
            <a:ext cx="9144000" cy="34525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70" name="Google Shape;670;p18"/>
          <p:cNvSpPr txBox="1">
            <a:spLocks noGrp="1"/>
          </p:cNvSpPr>
          <p:nvPr>
            <p:ph type="title"/>
          </p:nvPr>
        </p:nvSpPr>
        <p:spPr>
          <a:xfrm>
            <a:off x="457200" y="457322"/>
            <a:ext cx="78407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zh-TW" altLang="en-US" sz="2800" b="1" dirty="0">
                <a:latin typeface="Chiron Sans HK Pro Medium" panose="020B0600000000000000" pitchFamily="34" charset="-120"/>
                <a:ea typeface="Chiron Sans HK Pro Medium" panose="020B0600000000000000" pitchFamily="34" charset="-120"/>
                <a:sym typeface="Arial"/>
              </a:rPr>
              <a:t>跨無限科技 官方網站</a:t>
            </a:r>
            <a:endParaRPr sz="2800" b="1" dirty="0">
              <a:latin typeface="Chiron Sans HK Pro Medium" panose="020B0600000000000000" pitchFamily="34" charset="-120"/>
              <a:ea typeface="Chiron Sans HK Pro Medium" panose="020B0600000000000000" pitchFamily="34" charset="-120"/>
              <a:sym typeface="Arial"/>
            </a:endParaRPr>
          </a:p>
        </p:txBody>
      </p:sp>
      <p:sp>
        <p:nvSpPr>
          <p:cNvPr id="671" name="Google Shape;671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b="1" dirty="0">
                <a:latin typeface="+mj-ea"/>
                <a:ea typeface="+mj-ea"/>
              </a:rPr>
              <a:t>14</a:t>
            </a:fld>
            <a:endParaRPr b="1" dirty="0">
              <a:latin typeface="+mj-ea"/>
              <a:ea typeface="+mj-ea"/>
            </a:endParaRP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F0DFD28C-A9CB-4ABD-B9FE-CB79B5F83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4368" y="615320"/>
            <a:ext cx="1125707" cy="570430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3286262F-75FB-4450-A47D-210B4D0A7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272" y="6182144"/>
            <a:ext cx="53223" cy="53223"/>
          </a:xfrm>
          <a:prstGeom prst="rect">
            <a:avLst/>
          </a:prstGeom>
        </p:spPr>
      </p:pic>
      <p:grpSp>
        <p:nvGrpSpPr>
          <p:cNvPr id="45" name="群組 44">
            <a:extLst>
              <a:ext uri="{FF2B5EF4-FFF2-40B4-BE49-F238E27FC236}">
                <a16:creationId xmlns:a16="http://schemas.microsoft.com/office/drawing/2014/main" id="{B50474AC-A045-4C3E-B0E5-6FC73CD7B635}"/>
              </a:ext>
            </a:extLst>
          </p:cNvPr>
          <p:cNvGrpSpPr/>
          <p:nvPr/>
        </p:nvGrpSpPr>
        <p:grpSpPr>
          <a:xfrm>
            <a:off x="49976" y="1226406"/>
            <a:ext cx="1728184" cy="484574"/>
            <a:chOff x="5997333" y="819350"/>
            <a:chExt cx="1728184" cy="484574"/>
          </a:xfrm>
        </p:grpSpPr>
        <p:sp>
          <p:nvSpPr>
            <p:cNvPr id="49" name="Google Shape;753;p20">
              <a:extLst>
                <a:ext uri="{FF2B5EF4-FFF2-40B4-BE49-F238E27FC236}">
                  <a16:creationId xmlns:a16="http://schemas.microsoft.com/office/drawing/2014/main" id="{3F677FF4-B64A-4AE1-B3B8-EE8D9A0F4DA5}"/>
                </a:ext>
              </a:extLst>
            </p:cNvPr>
            <p:cNvSpPr/>
            <p:nvPr/>
          </p:nvSpPr>
          <p:spPr>
            <a:xfrm>
              <a:off x="6116572" y="961211"/>
              <a:ext cx="1608945" cy="342713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200">
                <a:solidFill>
                  <a:schemeClr val="lt1"/>
                </a:solidFill>
                <a:latin typeface="+mn-ea"/>
                <a:ea typeface="+mn-ea"/>
                <a:sym typeface="Barlow"/>
              </a:endParaRPr>
            </a:p>
          </p:txBody>
        </p:sp>
        <p:sp>
          <p:nvSpPr>
            <p:cNvPr id="51" name="Google Shape;753;p20">
              <a:extLst>
                <a:ext uri="{FF2B5EF4-FFF2-40B4-BE49-F238E27FC236}">
                  <a16:creationId xmlns:a16="http://schemas.microsoft.com/office/drawing/2014/main" id="{E8D51BD9-2188-4FF9-BBE6-171EA728D016}"/>
                </a:ext>
              </a:extLst>
            </p:cNvPr>
            <p:cNvSpPr/>
            <p:nvPr/>
          </p:nvSpPr>
          <p:spPr>
            <a:xfrm>
              <a:off x="6082598" y="915727"/>
              <a:ext cx="1608946" cy="342713"/>
            </a:xfrm>
            <a:prstGeom prst="roundRect">
              <a:avLst>
                <a:gd name="adj" fmla="val 16667"/>
              </a:avLst>
            </a:prstGeom>
            <a:solidFill>
              <a:srgbClr val="268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zh-TW" altLang="en-US" sz="1500" b="1" dirty="0">
                  <a:solidFill>
                    <a:schemeClr val="lt1"/>
                  </a:solidFill>
                  <a:latin typeface="+mj-ea"/>
                  <a:ea typeface="+mj-ea"/>
                  <a:sym typeface="Barlow"/>
                </a:rPr>
                <a:t>全端網頁設計</a:t>
              </a:r>
              <a:endParaRPr lang="en-US" altLang="zh-TW" sz="1200" b="1" dirty="0">
                <a:solidFill>
                  <a:schemeClr val="lt1"/>
                </a:solidFill>
                <a:latin typeface="Barlow"/>
                <a:ea typeface="+mn-ea"/>
                <a:cs typeface="Barlow"/>
                <a:sym typeface="Barlow"/>
              </a:endParaRPr>
            </a:p>
          </p:txBody>
        </p:sp>
        <p:sp>
          <p:nvSpPr>
            <p:cNvPr id="52" name="Google Shape;757;p20">
              <a:extLst>
                <a:ext uri="{FF2B5EF4-FFF2-40B4-BE49-F238E27FC236}">
                  <a16:creationId xmlns:a16="http://schemas.microsoft.com/office/drawing/2014/main" id="{F6311681-DFAA-4B52-9B4E-3708374F4EFE}"/>
                </a:ext>
              </a:extLst>
            </p:cNvPr>
            <p:cNvSpPr/>
            <p:nvPr/>
          </p:nvSpPr>
          <p:spPr>
            <a:xfrm>
              <a:off x="5997333" y="819350"/>
              <a:ext cx="350200" cy="348152"/>
            </a:xfrm>
            <a:custGeom>
              <a:avLst/>
              <a:gdLst/>
              <a:ahLst/>
              <a:cxnLst/>
              <a:rect l="l" t="t" r="r" b="b"/>
              <a:pathLst>
                <a:path w="16756" h="16658" extrusionOk="0">
                  <a:moveTo>
                    <a:pt x="13287" y="2565"/>
                  </a:moveTo>
                  <a:lnTo>
                    <a:pt x="13482" y="2590"/>
                  </a:lnTo>
                  <a:lnTo>
                    <a:pt x="13653" y="2663"/>
                  </a:lnTo>
                  <a:lnTo>
                    <a:pt x="13800" y="2736"/>
                  </a:lnTo>
                  <a:lnTo>
                    <a:pt x="13922" y="2858"/>
                  </a:lnTo>
                  <a:lnTo>
                    <a:pt x="14069" y="3005"/>
                  </a:lnTo>
                  <a:lnTo>
                    <a:pt x="14142" y="3176"/>
                  </a:lnTo>
                  <a:lnTo>
                    <a:pt x="14191" y="3371"/>
                  </a:lnTo>
                  <a:lnTo>
                    <a:pt x="14215" y="3567"/>
                  </a:lnTo>
                  <a:lnTo>
                    <a:pt x="14191" y="3738"/>
                  </a:lnTo>
                  <a:lnTo>
                    <a:pt x="14142" y="3884"/>
                  </a:lnTo>
                  <a:lnTo>
                    <a:pt x="14069" y="4055"/>
                  </a:lnTo>
                  <a:lnTo>
                    <a:pt x="13922" y="4202"/>
                  </a:lnTo>
                  <a:lnTo>
                    <a:pt x="13800" y="4348"/>
                  </a:lnTo>
                  <a:lnTo>
                    <a:pt x="13653" y="4446"/>
                  </a:lnTo>
                  <a:lnTo>
                    <a:pt x="13482" y="4495"/>
                  </a:lnTo>
                  <a:lnTo>
                    <a:pt x="13067" y="4495"/>
                  </a:lnTo>
                  <a:lnTo>
                    <a:pt x="12896" y="4446"/>
                  </a:lnTo>
                  <a:lnTo>
                    <a:pt x="12725" y="4348"/>
                  </a:lnTo>
                  <a:lnTo>
                    <a:pt x="12554" y="4202"/>
                  </a:lnTo>
                  <a:lnTo>
                    <a:pt x="12481" y="4055"/>
                  </a:lnTo>
                  <a:lnTo>
                    <a:pt x="12408" y="3884"/>
                  </a:lnTo>
                  <a:lnTo>
                    <a:pt x="12359" y="3738"/>
                  </a:lnTo>
                  <a:lnTo>
                    <a:pt x="12359" y="3567"/>
                  </a:lnTo>
                  <a:lnTo>
                    <a:pt x="12359" y="3371"/>
                  </a:lnTo>
                  <a:lnTo>
                    <a:pt x="12408" y="3176"/>
                  </a:lnTo>
                  <a:lnTo>
                    <a:pt x="12481" y="3005"/>
                  </a:lnTo>
                  <a:lnTo>
                    <a:pt x="12554" y="2858"/>
                  </a:lnTo>
                  <a:lnTo>
                    <a:pt x="12725" y="2736"/>
                  </a:lnTo>
                  <a:lnTo>
                    <a:pt x="12896" y="2663"/>
                  </a:lnTo>
                  <a:lnTo>
                    <a:pt x="13067" y="2590"/>
                  </a:lnTo>
                  <a:lnTo>
                    <a:pt x="13287" y="2565"/>
                  </a:lnTo>
                  <a:close/>
                  <a:moveTo>
                    <a:pt x="10845" y="1"/>
                  </a:moveTo>
                  <a:lnTo>
                    <a:pt x="10527" y="25"/>
                  </a:lnTo>
                  <a:lnTo>
                    <a:pt x="10210" y="74"/>
                  </a:lnTo>
                  <a:lnTo>
                    <a:pt x="9868" y="172"/>
                  </a:lnTo>
                  <a:lnTo>
                    <a:pt x="9477" y="318"/>
                  </a:lnTo>
                  <a:lnTo>
                    <a:pt x="9184" y="489"/>
                  </a:lnTo>
                  <a:lnTo>
                    <a:pt x="8891" y="660"/>
                  </a:lnTo>
                  <a:lnTo>
                    <a:pt x="8622" y="831"/>
                  </a:lnTo>
                  <a:lnTo>
                    <a:pt x="8525" y="953"/>
                  </a:lnTo>
                  <a:lnTo>
                    <a:pt x="8427" y="1051"/>
                  </a:lnTo>
                  <a:lnTo>
                    <a:pt x="416" y="8866"/>
                  </a:lnTo>
                  <a:lnTo>
                    <a:pt x="270" y="9086"/>
                  </a:lnTo>
                  <a:lnTo>
                    <a:pt x="123" y="9355"/>
                  </a:lnTo>
                  <a:lnTo>
                    <a:pt x="25" y="9624"/>
                  </a:lnTo>
                  <a:lnTo>
                    <a:pt x="1" y="9746"/>
                  </a:lnTo>
                  <a:lnTo>
                    <a:pt x="1" y="9917"/>
                  </a:lnTo>
                  <a:lnTo>
                    <a:pt x="1" y="10039"/>
                  </a:lnTo>
                  <a:lnTo>
                    <a:pt x="25" y="10136"/>
                  </a:lnTo>
                  <a:lnTo>
                    <a:pt x="123" y="10381"/>
                  </a:lnTo>
                  <a:lnTo>
                    <a:pt x="270" y="10625"/>
                  </a:lnTo>
                  <a:lnTo>
                    <a:pt x="416" y="10869"/>
                  </a:lnTo>
                  <a:lnTo>
                    <a:pt x="5911" y="16242"/>
                  </a:lnTo>
                  <a:lnTo>
                    <a:pt x="6009" y="16340"/>
                  </a:lnTo>
                  <a:lnTo>
                    <a:pt x="6131" y="16438"/>
                  </a:lnTo>
                  <a:lnTo>
                    <a:pt x="6253" y="16511"/>
                  </a:lnTo>
                  <a:lnTo>
                    <a:pt x="6400" y="16560"/>
                  </a:lnTo>
                  <a:lnTo>
                    <a:pt x="6522" y="16609"/>
                  </a:lnTo>
                  <a:lnTo>
                    <a:pt x="6668" y="16633"/>
                  </a:lnTo>
                  <a:lnTo>
                    <a:pt x="6961" y="16657"/>
                  </a:lnTo>
                  <a:lnTo>
                    <a:pt x="7206" y="16633"/>
                  </a:lnTo>
                  <a:lnTo>
                    <a:pt x="7474" y="16560"/>
                  </a:lnTo>
                  <a:lnTo>
                    <a:pt x="7596" y="16511"/>
                  </a:lnTo>
                  <a:lnTo>
                    <a:pt x="7719" y="16438"/>
                  </a:lnTo>
                  <a:lnTo>
                    <a:pt x="7816" y="16340"/>
                  </a:lnTo>
                  <a:lnTo>
                    <a:pt x="7914" y="16242"/>
                  </a:lnTo>
                  <a:lnTo>
                    <a:pt x="15803" y="8427"/>
                  </a:lnTo>
                  <a:lnTo>
                    <a:pt x="15974" y="8183"/>
                  </a:lnTo>
                  <a:lnTo>
                    <a:pt x="16169" y="7938"/>
                  </a:lnTo>
                  <a:lnTo>
                    <a:pt x="16242" y="7792"/>
                  </a:lnTo>
                  <a:lnTo>
                    <a:pt x="16340" y="7645"/>
                  </a:lnTo>
                  <a:lnTo>
                    <a:pt x="16389" y="7474"/>
                  </a:lnTo>
                  <a:lnTo>
                    <a:pt x="16438" y="7279"/>
                  </a:lnTo>
                  <a:lnTo>
                    <a:pt x="16584" y="6961"/>
                  </a:lnTo>
                  <a:lnTo>
                    <a:pt x="16682" y="6644"/>
                  </a:lnTo>
                  <a:lnTo>
                    <a:pt x="16731" y="6326"/>
                  </a:lnTo>
                  <a:lnTo>
                    <a:pt x="16755" y="6009"/>
                  </a:lnTo>
                  <a:lnTo>
                    <a:pt x="16755" y="1491"/>
                  </a:lnTo>
                  <a:lnTo>
                    <a:pt x="16731" y="1173"/>
                  </a:lnTo>
                  <a:lnTo>
                    <a:pt x="16706" y="1051"/>
                  </a:lnTo>
                  <a:lnTo>
                    <a:pt x="16657" y="905"/>
                  </a:lnTo>
                  <a:lnTo>
                    <a:pt x="16609" y="782"/>
                  </a:lnTo>
                  <a:lnTo>
                    <a:pt x="16535" y="660"/>
                  </a:lnTo>
                  <a:lnTo>
                    <a:pt x="16438" y="538"/>
                  </a:lnTo>
                  <a:lnTo>
                    <a:pt x="16340" y="416"/>
                  </a:lnTo>
                  <a:lnTo>
                    <a:pt x="16144" y="270"/>
                  </a:lnTo>
                  <a:lnTo>
                    <a:pt x="15900" y="123"/>
                  </a:lnTo>
                  <a:lnTo>
                    <a:pt x="15632" y="50"/>
                  </a:lnTo>
                  <a:lnTo>
                    <a:pt x="15509" y="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1D1680A6-A456-4414-B592-B68BE48E1E5C}"/>
              </a:ext>
            </a:extLst>
          </p:cNvPr>
          <p:cNvGrpSpPr/>
          <p:nvPr/>
        </p:nvGrpSpPr>
        <p:grpSpPr>
          <a:xfrm>
            <a:off x="1829452" y="1226406"/>
            <a:ext cx="1728184" cy="484574"/>
            <a:chOff x="5997333" y="819350"/>
            <a:chExt cx="1728184" cy="484574"/>
          </a:xfrm>
        </p:grpSpPr>
        <p:sp>
          <p:nvSpPr>
            <p:cNvPr id="54" name="Google Shape;753;p20">
              <a:extLst>
                <a:ext uri="{FF2B5EF4-FFF2-40B4-BE49-F238E27FC236}">
                  <a16:creationId xmlns:a16="http://schemas.microsoft.com/office/drawing/2014/main" id="{4323FE48-D5FB-4EBA-9779-6EDFCB5FA152}"/>
                </a:ext>
              </a:extLst>
            </p:cNvPr>
            <p:cNvSpPr/>
            <p:nvPr/>
          </p:nvSpPr>
          <p:spPr>
            <a:xfrm>
              <a:off x="6116572" y="961211"/>
              <a:ext cx="1608945" cy="342713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200">
                <a:solidFill>
                  <a:schemeClr val="lt1"/>
                </a:solidFill>
                <a:latin typeface="+mn-ea"/>
                <a:ea typeface="+mn-ea"/>
                <a:sym typeface="Barlow"/>
              </a:endParaRPr>
            </a:p>
          </p:txBody>
        </p:sp>
        <p:sp>
          <p:nvSpPr>
            <p:cNvPr id="55" name="Google Shape;753;p20">
              <a:extLst>
                <a:ext uri="{FF2B5EF4-FFF2-40B4-BE49-F238E27FC236}">
                  <a16:creationId xmlns:a16="http://schemas.microsoft.com/office/drawing/2014/main" id="{46D54459-214C-467E-BE44-18DD5E5C7CB7}"/>
                </a:ext>
              </a:extLst>
            </p:cNvPr>
            <p:cNvSpPr/>
            <p:nvPr/>
          </p:nvSpPr>
          <p:spPr>
            <a:xfrm>
              <a:off x="6082598" y="915727"/>
              <a:ext cx="1608946" cy="342713"/>
            </a:xfrm>
            <a:prstGeom prst="roundRect">
              <a:avLst>
                <a:gd name="adj" fmla="val 16667"/>
              </a:avLst>
            </a:prstGeom>
            <a:solidFill>
              <a:srgbClr val="268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zh-TW" altLang="en-US" sz="1500" b="1" dirty="0">
                  <a:solidFill>
                    <a:schemeClr val="lt1"/>
                  </a:solidFill>
                  <a:latin typeface="+mj-ea"/>
                  <a:ea typeface="+mj-ea"/>
                  <a:sym typeface="Barlow"/>
                </a:rPr>
                <a:t>後臺管理</a:t>
              </a:r>
            </a:p>
          </p:txBody>
        </p:sp>
        <p:sp>
          <p:nvSpPr>
            <p:cNvPr id="56" name="Google Shape;757;p20">
              <a:extLst>
                <a:ext uri="{FF2B5EF4-FFF2-40B4-BE49-F238E27FC236}">
                  <a16:creationId xmlns:a16="http://schemas.microsoft.com/office/drawing/2014/main" id="{7B870ADE-5027-440B-888F-4A5D9CE8994A}"/>
                </a:ext>
              </a:extLst>
            </p:cNvPr>
            <p:cNvSpPr/>
            <p:nvPr/>
          </p:nvSpPr>
          <p:spPr>
            <a:xfrm>
              <a:off x="5997333" y="819350"/>
              <a:ext cx="350200" cy="348152"/>
            </a:xfrm>
            <a:custGeom>
              <a:avLst/>
              <a:gdLst/>
              <a:ahLst/>
              <a:cxnLst/>
              <a:rect l="l" t="t" r="r" b="b"/>
              <a:pathLst>
                <a:path w="16756" h="16658" extrusionOk="0">
                  <a:moveTo>
                    <a:pt x="13287" y="2565"/>
                  </a:moveTo>
                  <a:lnTo>
                    <a:pt x="13482" y="2590"/>
                  </a:lnTo>
                  <a:lnTo>
                    <a:pt x="13653" y="2663"/>
                  </a:lnTo>
                  <a:lnTo>
                    <a:pt x="13800" y="2736"/>
                  </a:lnTo>
                  <a:lnTo>
                    <a:pt x="13922" y="2858"/>
                  </a:lnTo>
                  <a:lnTo>
                    <a:pt x="14069" y="3005"/>
                  </a:lnTo>
                  <a:lnTo>
                    <a:pt x="14142" y="3176"/>
                  </a:lnTo>
                  <a:lnTo>
                    <a:pt x="14191" y="3371"/>
                  </a:lnTo>
                  <a:lnTo>
                    <a:pt x="14215" y="3567"/>
                  </a:lnTo>
                  <a:lnTo>
                    <a:pt x="14191" y="3738"/>
                  </a:lnTo>
                  <a:lnTo>
                    <a:pt x="14142" y="3884"/>
                  </a:lnTo>
                  <a:lnTo>
                    <a:pt x="14069" y="4055"/>
                  </a:lnTo>
                  <a:lnTo>
                    <a:pt x="13922" y="4202"/>
                  </a:lnTo>
                  <a:lnTo>
                    <a:pt x="13800" y="4348"/>
                  </a:lnTo>
                  <a:lnTo>
                    <a:pt x="13653" y="4446"/>
                  </a:lnTo>
                  <a:lnTo>
                    <a:pt x="13482" y="4495"/>
                  </a:lnTo>
                  <a:lnTo>
                    <a:pt x="13067" y="4495"/>
                  </a:lnTo>
                  <a:lnTo>
                    <a:pt x="12896" y="4446"/>
                  </a:lnTo>
                  <a:lnTo>
                    <a:pt x="12725" y="4348"/>
                  </a:lnTo>
                  <a:lnTo>
                    <a:pt x="12554" y="4202"/>
                  </a:lnTo>
                  <a:lnTo>
                    <a:pt x="12481" y="4055"/>
                  </a:lnTo>
                  <a:lnTo>
                    <a:pt x="12408" y="3884"/>
                  </a:lnTo>
                  <a:lnTo>
                    <a:pt x="12359" y="3738"/>
                  </a:lnTo>
                  <a:lnTo>
                    <a:pt x="12359" y="3567"/>
                  </a:lnTo>
                  <a:lnTo>
                    <a:pt x="12359" y="3371"/>
                  </a:lnTo>
                  <a:lnTo>
                    <a:pt x="12408" y="3176"/>
                  </a:lnTo>
                  <a:lnTo>
                    <a:pt x="12481" y="3005"/>
                  </a:lnTo>
                  <a:lnTo>
                    <a:pt x="12554" y="2858"/>
                  </a:lnTo>
                  <a:lnTo>
                    <a:pt x="12725" y="2736"/>
                  </a:lnTo>
                  <a:lnTo>
                    <a:pt x="12896" y="2663"/>
                  </a:lnTo>
                  <a:lnTo>
                    <a:pt x="13067" y="2590"/>
                  </a:lnTo>
                  <a:lnTo>
                    <a:pt x="13287" y="2565"/>
                  </a:lnTo>
                  <a:close/>
                  <a:moveTo>
                    <a:pt x="10845" y="1"/>
                  </a:moveTo>
                  <a:lnTo>
                    <a:pt x="10527" y="25"/>
                  </a:lnTo>
                  <a:lnTo>
                    <a:pt x="10210" y="74"/>
                  </a:lnTo>
                  <a:lnTo>
                    <a:pt x="9868" y="172"/>
                  </a:lnTo>
                  <a:lnTo>
                    <a:pt x="9477" y="318"/>
                  </a:lnTo>
                  <a:lnTo>
                    <a:pt x="9184" y="489"/>
                  </a:lnTo>
                  <a:lnTo>
                    <a:pt x="8891" y="660"/>
                  </a:lnTo>
                  <a:lnTo>
                    <a:pt x="8622" y="831"/>
                  </a:lnTo>
                  <a:lnTo>
                    <a:pt x="8525" y="953"/>
                  </a:lnTo>
                  <a:lnTo>
                    <a:pt x="8427" y="1051"/>
                  </a:lnTo>
                  <a:lnTo>
                    <a:pt x="416" y="8866"/>
                  </a:lnTo>
                  <a:lnTo>
                    <a:pt x="270" y="9086"/>
                  </a:lnTo>
                  <a:lnTo>
                    <a:pt x="123" y="9355"/>
                  </a:lnTo>
                  <a:lnTo>
                    <a:pt x="25" y="9624"/>
                  </a:lnTo>
                  <a:lnTo>
                    <a:pt x="1" y="9746"/>
                  </a:lnTo>
                  <a:lnTo>
                    <a:pt x="1" y="9917"/>
                  </a:lnTo>
                  <a:lnTo>
                    <a:pt x="1" y="10039"/>
                  </a:lnTo>
                  <a:lnTo>
                    <a:pt x="25" y="10136"/>
                  </a:lnTo>
                  <a:lnTo>
                    <a:pt x="123" y="10381"/>
                  </a:lnTo>
                  <a:lnTo>
                    <a:pt x="270" y="10625"/>
                  </a:lnTo>
                  <a:lnTo>
                    <a:pt x="416" y="10869"/>
                  </a:lnTo>
                  <a:lnTo>
                    <a:pt x="5911" y="16242"/>
                  </a:lnTo>
                  <a:lnTo>
                    <a:pt x="6009" y="16340"/>
                  </a:lnTo>
                  <a:lnTo>
                    <a:pt x="6131" y="16438"/>
                  </a:lnTo>
                  <a:lnTo>
                    <a:pt x="6253" y="16511"/>
                  </a:lnTo>
                  <a:lnTo>
                    <a:pt x="6400" y="16560"/>
                  </a:lnTo>
                  <a:lnTo>
                    <a:pt x="6522" y="16609"/>
                  </a:lnTo>
                  <a:lnTo>
                    <a:pt x="6668" y="16633"/>
                  </a:lnTo>
                  <a:lnTo>
                    <a:pt x="6961" y="16657"/>
                  </a:lnTo>
                  <a:lnTo>
                    <a:pt x="7206" y="16633"/>
                  </a:lnTo>
                  <a:lnTo>
                    <a:pt x="7474" y="16560"/>
                  </a:lnTo>
                  <a:lnTo>
                    <a:pt x="7596" y="16511"/>
                  </a:lnTo>
                  <a:lnTo>
                    <a:pt x="7719" y="16438"/>
                  </a:lnTo>
                  <a:lnTo>
                    <a:pt x="7816" y="16340"/>
                  </a:lnTo>
                  <a:lnTo>
                    <a:pt x="7914" y="16242"/>
                  </a:lnTo>
                  <a:lnTo>
                    <a:pt x="15803" y="8427"/>
                  </a:lnTo>
                  <a:lnTo>
                    <a:pt x="15974" y="8183"/>
                  </a:lnTo>
                  <a:lnTo>
                    <a:pt x="16169" y="7938"/>
                  </a:lnTo>
                  <a:lnTo>
                    <a:pt x="16242" y="7792"/>
                  </a:lnTo>
                  <a:lnTo>
                    <a:pt x="16340" y="7645"/>
                  </a:lnTo>
                  <a:lnTo>
                    <a:pt x="16389" y="7474"/>
                  </a:lnTo>
                  <a:lnTo>
                    <a:pt x="16438" y="7279"/>
                  </a:lnTo>
                  <a:lnTo>
                    <a:pt x="16584" y="6961"/>
                  </a:lnTo>
                  <a:lnTo>
                    <a:pt x="16682" y="6644"/>
                  </a:lnTo>
                  <a:lnTo>
                    <a:pt x="16731" y="6326"/>
                  </a:lnTo>
                  <a:lnTo>
                    <a:pt x="16755" y="6009"/>
                  </a:lnTo>
                  <a:lnTo>
                    <a:pt x="16755" y="1491"/>
                  </a:lnTo>
                  <a:lnTo>
                    <a:pt x="16731" y="1173"/>
                  </a:lnTo>
                  <a:lnTo>
                    <a:pt x="16706" y="1051"/>
                  </a:lnTo>
                  <a:lnTo>
                    <a:pt x="16657" y="905"/>
                  </a:lnTo>
                  <a:lnTo>
                    <a:pt x="16609" y="782"/>
                  </a:lnTo>
                  <a:lnTo>
                    <a:pt x="16535" y="660"/>
                  </a:lnTo>
                  <a:lnTo>
                    <a:pt x="16438" y="538"/>
                  </a:lnTo>
                  <a:lnTo>
                    <a:pt x="16340" y="416"/>
                  </a:lnTo>
                  <a:lnTo>
                    <a:pt x="16144" y="270"/>
                  </a:lnTo>
                  <a:lnTo>
                    <a:pt x="15900" y="123"/>
                  </a:lnTo>
                  <a:lnTo>
                    <a:pt x="15632" y="50"/>
                  </a:lnTo>
                  <a:lnTo>
                    <a:pt x="15509" y="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24" name="Picture 2">
            <a:extLst>
              <a:ext uri="{FF2B5EF4-FFF2-40B4-BE49-F238E27FC236}">
                <a16:creationId xmlns:a16="http://schemas.microsoft.com/office/drawing/2014/main" id="{D8F9FB9B-A91D-4C61-88DF-1CD8FD2BD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565793" y="1835637"/>
            <a:ext cx="4012415" cy="19154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50000"/>
              </a:srgbClr>
            </a:outerShdw>
          </a:effectLst>
          <a:extLst/>
        </p:spPr>
      </p:pic>
      <p:grpSp>
        <p:nvGrpSpPr>
          <p:cNvPr id="28" name="群組 27">
            <a:extLst>
              <a:ext uri="{FF2B5EF4-FFF2-40B4-BE49-F238E27FC236}">
                <a16:creationId xmlns:a16="http://schemas.microsoft.com/office/drawing/2014/main" id="{FB6ECE6F-6A4E-42F7-B515-D5DE60CC02E5}"/>
              </a:ext>
            </a:extLst>
          </p:cNvPr>
          <p:cNvGrpSpPr/>
          <p:nvPr/>
        </p:nvGrpSpPr>
        <p:grpSpPr>
          <a:xfrm>
            <a:off x="3520250" y="4628314"/>
            <a:ext cx="2103501" cy="522740"/>
            <a:chOff x="2911954" y="4628314"/>
            <a:chExt cx="2103501" cy="522740"/>
          </a:xfrm>
        </p:grpSpPr>
        <p:pic>
          <p:nvPicPr>
            <p:cNvPr id="29" name="Picture 4" descr="https://p92.com/binaries/content/gallery/p92website/technologies/htmlcssjs-details.png">
              <a:extLst>
                <a:ext uri="{FF2B5EF4-FFF2-40B4-BE49-F238E27FC236}">
                  <a16:creationId xmlns:a16="http://schemas.microsoft.com/office/drawing/2014/main" id="{96066987-D84B-4564-A57D-ACB240E700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1954" y="4648572"/>
              <a:ext cx="1747376" cy="476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6" descr="Learn Bootstrap Tutorial - JavaTpoint">
              <a:extLst>
                <a:ext uri="{FF2B5EF4-FFF2-40B4-BE49-F238E27FC236}">
                  <a16:creationId xmlns:a16="http://schemas.microsoft.com/office/drawing/2014/main" id="{678356EB-4FE2-4AC8-A2A6-ABB0DB5D9E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2715" y="4628314"/>
              <a:ext cx="522740" cy="522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7CE6F3CD-5D9E-474F-8FA7-AB1F4B49B5D2}"/>
              </a:ext>
            </a:extLst>
          </p:cNvPr>
          <p:cNvSpPr/>
          <p:nvPr/>
        </p:nvSpPr>
        <p:spPr>
          <a:xfrm>
            <a:off x="1376195" y="3972010"/>
            <a:ext cx="63916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2683C6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這是</a:t>
            </a:r>
            <a:r>
              <a:rPr lang="zh-TW" altLang="en-US" dirty="0">
                <a:solidFill>
                  <a:srgbClr val="E95689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創新教育團隊的形象網站</a:t>
            </a:r>
            <a:r>
              <a:rPr lang="zh-TW" altLang="en-US" dirty="0">
                <a:solidFill>
                  <a:srgbClr val="2683C6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。</a:t>
            </a:r>
          </a:p>
          <a:p>
            <a:r>
              <a:rPr lang="zh-TW" altLang="en-US" dirty="0">
                <a:solidFill>
                  <a:srgbClr val="2683C6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網站包括首頁、文章等，且帶有後台編輯功能。</a:t>
            </a:r>
          </a:p>
        </p:txBody>
      </p:sp>
    </p:spTree>
    <p:extLst>
      <p:ext uri="{BB962C8B-B14F-4D97-AF65-F5344CB8AC3E}">
        <p14:creationId xmlns:p14="http://schemas.microsoft.com/office/powerpoint/2010/main" val="927312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F0DCB05E-4A02-4B12-9417-F4875EA08B43}"/>
              </a:ext>
            </a:extLst>
          </p:cNvPr>
          <p:cNvSpPr/>
          <p:nvPr/>
        </p:nvSpPr>
        <p:spPr>
          <a:xfrm>
            <a:off x="0" y="1184248"/>
            <a:ext cx="9144000" cy="34525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70" name="Google Shape;670;p18"/>
          <p:cNvSpPr txBox="1">
            <a:spLocks noGrp="1"/>
          </p:cNvSpPr>
          <p:nvPr>
            <p:ph type="title"/>
          </p:nvPr>
        </p:nvSpPr>
        <p:spPr>
          <a:xfrm>
            <a:off x="457200" y="457322"/>
            <a:ext cx="78407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zh-TW" altLang="en-US" sz="2800" b="1" dirty="0">
                <a:latin typeface="Chiron Sans HK Pro Medium" panose="020B0600000000000000" pitchFamily="34" charset="-120"/>
                <a:ea typeface="Chiron Sans HK Pro Medium" panose="020B0600000000000000" pitchFamily="34" charset="-120"/>
                <a:sym typeface="Arial"/>
              </a:rPr>
              <a:t>海洋大學 科系系網</a:t>
            </a:r>
            <a:endParaRPr sz="2800" b="1" dirty="0">
              <a:latin typeface="Chiron Sans HK Pro Medium" panose="020B0600000000000000" pitchFamily="34" charset="-120"/>
              <a:ea typeface="Chiron Sans HK Pro Medium" panose="020B0600000000000000" pitchFamily="34" charset="-120"/>
              <a:sym typeface="Arial"/>
            </a:endParaRPr>
          </a:p>
        </p:txBody>
      </p:sp>
      <p:sp>
        <p:nvSpPr>
          <p:cNvPr id="671" name="Google Shape;671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b="1" dirty="0">
                <a:latin typeface="+mj-ea"/>
                <a:ea typeface="+mj-ea"/>
              </a:rPr>
              <a:t>15</a:t>
            </a:fld>
            <a:endParaRPr b="1" dirty="0">
              <a:latin typeface="+mj-ea"/>
              <a:ea typeface="+mj-ea"/>
            </a:endParaRP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F0DFD28C-A9CB-4ABD-B9FE-CB79B5F83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4368" y="615320"/>
            <a:ext cx="1125707" cy="570430"/>
          </a:xfrm>
          <a:prstGeom prst="rect">
            <a:avLst/>
          </a:prstGeom>
        </p:spPr>
      </p:pic>
      <p:grpSp>
        <p:nvGrpSpPr>
          <p:cNvPr id="31" name="群組 30">
            <a:extLst>
              <a:ext uri="{FF2B5EF4-FFF2-40B4-BE49-F238E27FC236}">
                <a16:creationId xmlns:a16="http://schemas.microsoft.com/office/drawing/2014/main" id="{1019A912-8578-467A-9729-C3006B4E02F8}"/>
              </a:ext>
            </a:extLst>
          </p:cNvPr>
          <p:cNvGrpSpPr/>
          <p:nvPr/>
        </p:nvGrpSpPr>
        <p:grpSpPr>
          <a:xfrm>
            <a:off x="49976" y="1226406"/>
            <a:ext cx="1728184" cy="484574"/>
            <a:chOff x="5997333" y="819350"/>
            <a:chExt cx="1728184" cy="484574"/>
          </a:xfrm>
        </p:grpSpPr>
        <p:sp>
          <p:nvSpPr>
            <p:cNvPr id="32" name="Google Shape;753;p20">
              <a:extLst>
                <a:ext uri="{FF2B5EF4-FFF2-40B4-BE49-F238E27FC236}">
                  <a16:creationId xmlns:a16="http://schemas.microsoft.com/office/drawing/2014/main" id="{98FDEC7C-BCDB-4110-876F-DD4421EE465E}"/>
                </a:ext>
              </a:extLst>
            </p:cNvPr>
            <p:cNvSpPr/>
            <p:nvPr/>
          </p:nvSpPr>
          <p:spPr>
            <a:xfrm>
              <a:off x="6116572" y="961211"/>
              <a:ext cx="1608945" cy="342713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200">
                <a:solidFill>
                  <a:schemeClr val="lt1"/>
                </a:solidFill>
                <a:latin typeface="+mn-ea"/>
                <a:ea typeface="+mn-ea"/>
                <a:sym typeface="Barlow"/>
              </a:endParaRPr>
            </a:p>
          </p:txBody>
        </p:sp>
        <p:sp>
          <p:nvSpPr>
            <p:cNvPr id="33" name="Google Shape;753;p20">
              <a:extLst>
                <a:ext uri="{FF2B5EF4-FFF2-40B4-BE49-F238E27FC236}">
                  <a16:creationId xmlns:a16="http://schemas.microsoft.com/office/drawing/2014/main" id="{A12DC54F-A1E9-4A70-8541-BAC42C76ADCB}"/>
                </a:ext>
              </a:extLst>
            </p:cNvPr>
            <p:cNvSpPr/>
            <p:nvPr/>
          </p:nvSpPr>
          <p:spPr>
            <a:xfrm>
              <a:off x="6082598" y="915727"/>
              <a:ext cx="1608946" cy="342713"/>
            </a:xfrm>
            <a:prstGeom prst="roundRect">
              <a:avLst>
                <a:gd name="adj" fmla="val 16667"/>
              </a:avLst>
            </a:prstGeom>
            <a:solidFill>
              <a:srgbClr val="268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zh-TW" altLang="en-US" sz="1500" b="1" dirty="0">
                  <a:solidFill>
                    <a:schemeClr val="lt1"/>
                  </a:solidFill>
                  <a:latin typeface="+mj-ea"/>
                  <a:ea typeface="+mj-ea"/>
                  <a:sym typeface="Barlow"/>
                </a:rPr>
                <a:t>前端網頁設計</a:t>
              </a:r>
              <a:endParaRPr lang="en-US" altLang="zh-TW" sz="1200" b="1" dirty="0">
                <a:solidFill>
                  <a:schemeClr val="lt1"/>
                </a:solidFill>
                <a:latin typeface="Barlow"/>
                <a:ea typeface="+mn-ea"/>
                <a:cs typeface="Barlow"/>
                <a:sym typeface="Barlow"/>
              </a:endParaRPr>
            </a:p>
          </p:txBody>
        </p:sp>
        <p:sp>
          <p:nvSpPr>
            <p:cNvPr id="34" name="Google Shape;757;p20">
              <a:extLst>
                <a:ext uri="{FF2B5EF4-FFF2-40B4-BE49-F238E27FC236}">
                  <a16:creationId xmlns:a16="http://schemas.microsoft.com/office/drawing/2014/main" id="{725A2215-A3F1-47C1-99C4-D8A6DF0A9125}"/>
                </a:ext>
              </a:extLst>
            </p:cNvPr>
            <p:cNvSpPr/>
            <p:nvPr/>
          </p:nvSpPr>
          <p:spPr>
            <a:xfrm>
              <a:off x="5997333" y="819350"/>
              <a:ext cx="350200" cy="348152"/>
            </a:xfrm>
            <a:custGeom>
              <a:avLst/>
              <a:gdLst/>
              <a:ahLst/>
              <a:cxnLst/>
              <a:rect l="l" t="t" r="r" b="b"/>
              <a:pathLst>
                <a:path w="16756" h="16658" extrusionOk="0">
                  <a:moveTo>
                    <a:pt x="13287" y="2565"/>
                  </a:moveTo>
                  <a:lnTo>
                    <a:pt x="13482" y="2590"/>
                  </a:lnTo>
                  <a:lnTo>
                    <a:pt x="13653" y="2663"/>
                  </a:lnTo>
                  <a:lnTo>
                    <a:pt x="13800" y="2736"/>
                  </a:lnTo>
                  <a:lnTo>
                    <a:pt x="13922" y="2858"/>
                  </a:lnTo>
                  <a:lnTo>
                    <a:pt x="14069" y="3005"/>
                  </a:lnTo>
                  <a:lnTo>
                    <a:pt x="14142" y="3176"/>
                  </a:lnTo>
                  <a:lnTo>
                    <a:pt x="14191" y="3371"/>
                  </a:lnTo>
                  <a:lnTo>
                    <a:pt x="14215" y="3567"/>
                  </a:lnTo>
                  <a:lnTo>
                    <a:pt x="14191" y="3738"/>
                  </a:lnTo>
                  <a:lnTo>
                    <a:pt x="14142" y="3884"/>
                  </a:lnTo>
                  <a:lnTo>
                    <a:pt x="14069" y="4055"/>
                  </a:lnTo>
                  <a:lnTo>
                    <a:pt x="13922" y="4202"/>
                  </a:lnTo>
                  <a:lnTo>
                    <a:pt x="13800" y="4348"/>
                  </a:lnTo>
                  <a:lnTo>
                    <a:pt x="13653" y="4446"/>
                  </a:lnTo>
                  <a:lnTo>
                    <a:pt x="13482" y="4495"/>
                  </a:lnTo>
                  <a:lnTo>
                    <a:pt x="13067" y="4495"/>
                  </a:lnTo>
                  <a:lnTo>
                    <a:pt x="12896" y="4446"/>
                  </a:lnTo>
                  <a:lnTo>
                    <a:pt x="12725" y="4348"/>
                  </a:lnTo>
                  <a:lnTo>
                    <a:pt x="12554" y="4202"/>
                  </a:lnTo>
                  <a:lnTo>
                    <a:pt x="12481" y="4055"/>
                  </a:lnTo>
                  <a:lnTo>
                    <a:pt x="12408" y="3884"/>
                  </a:lnTo>
                  <a:lnTo>
                    <a:pt x="12359" y="3738"/>
                  </a:lnTo>
                  <a:lnTo>
                    <a:pt x="12359" y="3567"/>
                  </a:lnTo>
                  <a:lnTo>
                    <a:pt x="12359" y="3371"/>
                  </a:lnTo>
                  <a:lnTo>
                    <a:pt x="12408" y="3176"/>
                  </a:lnTo>
                  <a:lnTo>
                    <a:pt x="12481" y="3005"/>
                  </a:lnTo>
                  <a:lnTo>
                    <a:pt x="12554" y="2858"/>
                  </a:lnTo>
                  <a:lnTo>
                    <a:pt x="12725" y="2736"/>
                  </a:lnTo>
                  <a:lnTo>
                    <a:pt x="12896" y="2663"/>
                  </a:lnTo>
                  <a:lnTo>
                    <a:pt x="13067" y="2590"/>
                  </a:lnTo>
                  <a:lnTo>
                    <a:pt x="13287" y="2565"/>
                  </a:lnTo>
                  <a:close/>
                  <a:moveTo>
                    <a:pt x="10845" y="1"/>
                  </a:moveTo>
                  <a:lnTo>
                    <a:pt x="10527" y="25"/>
                  </a:lnTo>
                  <a:lnTo>
                    <a:pt x="10210" y="74"/>
                  </a:lnTo>
                  <a:lnTo>
                    <a:pt x="9868" y="172"/>
                  </a:lnTo>
                  <a:lnTo>
                    <a:pt x="9477" y="318"/>
                  </a:lnTo>
                  <a:lnTo>
                    <a:pt x="9184" y="489"/>
                  </a:lnTo>
                  <a:lnTo>
                    <a:pt x="8891" y="660"/>
                  </a:lnTo>
                  <a:lnTo>
                    <a:pt x="8622" y="831"/>
                  </a:lnTo>
                  <a:lnTo>
                    <a:pt x="8525" y="953"/>
                  </a:lnTo>
                  <a:lnTo>
                    <a:pt x="8427" y="1051"/>
                  </a:lnTo>
                  <a:lnTo>
                    <a:pt x="416" y="8866"/>
                  </a:lnTo>
                  <a:lnTo>
                    <a:pt x="270" y="9086"/>
                  </a:lnTo>
                  <a:lnTo>
                    <a:pt x="123" y="9355"/>
                  </a:lnTo>
                  <a:lnTo>
                    <a:pt x="25" y="9624"/>
                  </a:lnTo>
                  <a:lnTo>
                    <a:pt x="1" y="9746"/>
                  </a:lnTo>
                  <a:lnTo>
                    <a:pt x="1" y="9917"/>
                  </a:lnTo>
                  <a:lnTo>
                    <a:pt x="1" y="10039"/>
                  </a:lnTo>
                  <a:lnTo>
                    <a:pt x="25" y="10136"/>
                  </a:lnTo>
                  <a:lnTo>
                    <a:pt x="123" y="10381"/>
                  </a:lnTo>
                  <a:lnTo>
                    <a:pt x="270" y="10625"/>
                  </a:lnTo>
                  <a:lnTo>
                    <a:pt x="416" y="10869"/>
                  </a:lnTo>
                  <a:lnTo>
                    <a:pt x="5911" y="16242"/>
                  </a:lnTo>
                  <a:lnTo>
                    <a:pt x="6009" y="16340"/>
                  </a:lnTo>
                  <a:lnTo>
                    <a:pt x="6131" y="16438"/>
                  </a:lnTo>
                  <a:lnTo>
                    <a:pt x="6253" y="16511"/>
                  </a:lnTo>
                  <a:lnTo>
                    <a:pt x="6400" y="16560"/>
                  </a:lnTo>
                  <a:lnTo>
                    <a:pt x="6522" y="16609"/>
                  </a:lnTo>
                  <a:lnTo>
                    <a:pt x="6668" y="16633"/>
                  </a:lnTo>
                  <a:lnTo>
                    <a:pt x="6961" y="16657"/>
                  </a:lnTo>
                  <a:lnTo>
                    <a:pt x="7206" y="16633"/>
                  </a:lnTo>
                  <a:lnTo>
                    <a:pt x="7474" y="16560"/>
                  </a:lnTo>
                  <a:lnTo>
                    <a:pt x="7596" y="16511"/>
                  </a:lnTo>
                  <a:lnTo>
                    <a:pt x="7719" y="16438"/>
                  </a:lnTo>
                  <a:lnTo>
                    <a:pt x="7816" y="16340"/>
                  </a:lnTo>
                  <a:lnTo>
                    <a:pt x="7914" y="16242"/>
                  </a:lnTo>
                  <a:lnTo>
                    <a:pt x="15803" y="8427"/>
                  </a:lnTo>
                  <a:lnTo>
                    <a:pt x="15974" y="8183"/>
                  </a:lnTo>
                  <a:lnTo>
                    <a:pt x="16169" y="7938"/>
                  </a:lnTo>
                  <a:lnTo>
                    <a:pt x="16242" y="7792"/>
                  </a:lnTo>
                  <a:lnTo>
                    <a:pt x="16340" y="7645"/>
                  </a:lnTo>
                  <a:lnTo>
                    <a:pt x="16389" y="7474"/>
                  </a:lnTo>
                  <a:lnTo>
                    <a:pt x="16438" y="7279"/>
                  </a:lnTo>
                  <a:lnTo>
                    <a:pt x="16584" y="6961"/>
                  </a:lnTo>
                  <a:lnTo>
                    <a:pt x="16682" y="6644"/>
                  </a:lnTo>
                  <a:lnTo>
                    <a:pt x="16731" y="6326"/>
                  </a:lnTo>
                  <a:lnTo>
                    <a:pt x="16755" y="6009"/>
                  </a:lnTo>
                  <a:lnTo>
                    <a:pt x="16755" y="1491"/>
                  </a:lnTo>
                  <a:lnTo>
                    <a:pt x="16731" y="1173"/>
                  </a:lnTo>
                  <a:lnTo>
                    <a:pt x="16706" y="1051"/>
                  </a:lnTo>
                  <a:lnTo>
                    <a:pt x="16657" y="905"/>
                  </a:lnTo>
                  <a:lnTo>
                    <a:pt x="16609" y="782"/>
                  </a:lnTo>
                  <a:lnTo>
                    <a:pt x="16535" y="660"/>
                  </a:lnTo>
                  <a:lnTo>
                    <a:pt x="16438" y="538"/>
                  </a:lnTo>
                  <a:lnTo>
                    <a:pt x="16340" y="416"/>
                  </a:lnTo>
                  <a:lnTo>
                    <a:pt x="16144" y="270"/>
                  </a:lnTo>
                  <a:lnTo>
                    <a:pt x="15900" y="123"/>
                  </a:lnTo>
                  <a:lnTo>
                    <a:pt x="15632" y="50"/>
                  </a:lnTo>
                  <a:lnTo>
                    <a:pt x="15509" y="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44" name="圖片 43">
            <a:extLst>
              <a:ext uri="{FF2B5EF4-FFF2-40B4-BE49-F238E27FC236}">
                <a16:creationId xmlns:a16="http://schemas.microsoft.com/office/drawing/2014/main" id="{3286262F-75FB-4450-A47D-210B4D0A7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272" y="6182144"/>
            <a:ext cx="53223" cy="53223"/>
          </a:xfrm>
          <a:prstGeom prst="rect">
            <a:avLst/>
          </a:prstGeom>
        </p:spPr>
      </p:pic>
      <p:pic>
        <p:nvPicPr>
          <p:cNvPr id="42" name="Picture 4" descr="https://p92.com/binaries/content/gallery/p92website/technologies/htmlcssjs-details.png">
            <a:extLst>
              <a:ext uri="{FF2B5EF4-FFF2-40B4-BE49-F238E27FC236}">
                <a16:creationId xmlns:a16="http://schemas.microsoft.com/office/drawing/2014/main" id="{68A56CBF-4799-49E7-9CF3-598ACF60E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312" y="4648572"/>
            <a:ext cx="1747376" cy="47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838A94BE-7430-4463-A0B4-AD07B31D09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6458" y="1821678"/>
            <a:ext cx="6431085" cy="1966530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3E622206-84E7-4E51-B33F-F754ED16179F}"/>
              </a:ext>
            </a:extLst>
          </p:cNvPr>
          <p:cNvSpPr/>
          <p:nvPr/>
        </p:nvSpPr>
        <p:spPr>
          <a:xfrm>
            <a:off x="1376194" y="3841629"/>
            <a:ext cx="639160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2683C6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國立臺灣海洋大學機械與機電工程系、應用經濟研究所</a:t>
            </a:r>
            <a:r>
              <a:rPr lang="zh-TW" altLang="en-US" dirty="0">
                <a:solidFill>
                  <a:srgbClr val="E95689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等八個系所之形象網站</a:t>
            </a:r>
            <a:r>
              <a:rPr lang="zh-TW" altLang="en-US" dirty="0">
                <a:solidFill>
                  <a:srgbClr val="2683C6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，</a:t>
            </a:r>
            <a:endParaRPr lang="en-US" altLang="zh-TW" dirty="0">
              <a:solidFill>
                <a:srgbClr val="2683C6"/>
              </a:solidFill>
              <a:latin typeface="Noto Sans CJK TC Bold" panose="020B0800000000000000" pitchFamily="34" charset="-120"/>
              <a:ea typeface="Noto Sans CJK TC Bold" panose="020B0800000000000000" pitchFamily="34" charset="-120"/>
            </a:endParaRPr>
          </a:p>
          <a:p>
            <a:r>
              <a:rPr lang="zh-TW" altLang="en-US" dirty="0">
                <a:solidFill>
                  <a:srgbClr val="2683C6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協助調整英文版系網及資料排版。</a:t>
            </a:r>
          </a:p>
          <a:p>
            <a:r>
              <a:rPr lang="zh-TW" altLang="en-US" dirty="0">
                <a:solidFill>
                  <a:srgbClr val="2683C6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網站包括首頁、關於我們、課程資訊等頁面。</a:t>
            </a:r>
          </a:p>
        </p:txBody>
      </p:sp>
    </p:spTree>
    <p:extLst>
      <p:ext uri="{BB962C8B-B14F-4D97-AF65-F5344CB8AC3E}">
        <p14:creationId xmlns:p14="http://schemas.microsoft.com/office/powerpoint/2010/main" val="2317632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90096BC-B9B0-4E5C-A806-D35E2B48E351}"/>
              </a:ext>
            </a:extLst>
          </p:cNvPr>
          <p:cNvSpPr/>
          <p:nvPr/>
        </p:nvSpPr>
        <p:spPr>
          <a:xfrm>
            <a:off x="0" y="1144330"/>
            <a:ext cx="9144000" cy="3062338"/>
          </a:xfrm>
          <a:prstGeom prst="rect">
            <a:avLst/>
          </a:prstGeom>
          <a:solidFill>
            <a:srgbClr val="268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16" name="Google Shape;2116;p40"/>
          <p:cNvSpPr txBox="1">
            <a:spLocks noGrp="1"/>
          </p:cNvSpPr>
          <p:nvPr>
            <p:ph type="title"/>
          </p:nvPr>
        </p:nvSpPr>
        <p:spPr>
          <a:xfrm>
            <a:off x="457200" y="457322"/>
            <a:ext cx="5640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zh-TW" altLang="en-US" sz="2800" b="1" dirty="0">
                <a:solidFill>
                  <a:srgbClr val="E95689"/>
                </a:solidFill>
                <a:latin typeface="Chiron Sans HK Pro Medium" panose="020B0600000000000000" pitchFamily="34" charset="-120"/>
                <a:ea typeface="Chiron Sans HK Pro Medium" panose="020B0600000000000000" pitchFamily="34" charset="-120"/>
              </a:rPr>
              <a:t>網頁平台</a:t>
            </a:r>
            <a:r>
              <a:rPr lang="zh-TW" altLang="en-US" sz="2800" b="1" dirty="0">
                <a:solidFill>
                  <a:srgbClr val="2683C6"/>
                </a:solidFill>
                <a:latin typeface="Chiron Sans HK Pro Medium" panose="020B0600000000000000" pitchFamily="34" charset="-120"/>
                <a:ea typeface="Chiron Sans HK Pro Medium" panose="020B0600000000000000" pitchFamily="34" charset="-120"/>
              </a:rPr>
              <a:t>與</a:t>
            </a:r>
            <a:r>
              <a:rPr lang="zh-TW" altLang="en-US" sz="2800" b="1" dirty="0">
                <a:solidFill>
                  <a:srgbClr val="E95689"/>
                </a:solidFill>
                <a:latin typeface="Chiron Sans HK Pro Medium" panose="020B0600000000000000" pitchFamily="34" charset="-120"/>
                <a:ea typeface="Chiron Sans HK Pro Medium" panose="020B0600000000000000" pitchFamily="34" charset="-120"/>
              </a:rPr>
              <a:t>系統</a:t>
            </a:r>
            <a:endParaRPr sz="2800" b="1" dirty="0">
              <a:solidFill>
                <a:srgbClr val="E95689"/>
              </a:solidFill>
              <a:latin typeface="Chiron Sans HK Pro Medium" panose="020B0600000000000000" pitchFamily="34" charset="-120"/>
              <a:ea typeface="Chiron Sans HK Pro Medium" panose="020B0600000000000000" pitchFamily="34" charset="-120"/>
            </a:endParaRPr>
          </a:p>
        </p:txBody>
      </p:sp>
      <p:sp>
        <p:nvSpPr>
          <p:cNvPr id="2117" name="Google Shape;2117;p4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+mj-ea"/>
                <a:ea typeface="+mj-ea"/>
              </a:rPr>
              <a:t>16</a:t>
            </a:fld>
            <a:endParaRPr dirty="0">
              <a:latin typeface="+mj-ea"/>
              <a:ea typeface="+mj-ea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0F6F8EF8-8AD3-4264-AFF7-3561A10FF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37" y="3404912"/>
            <a:ext cx="638726" cy="638726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996083DA-6E78-4ED3-A18B-FC12F0BDB706}"/>
              </a:ext>
            </a:extLst>
          </p:cNvPr>
          <p:cNvSpPr/>
          <p:nvPr/>
        </p:nvSpPr>
        <p:spPr>
          <a:xfrm>
            <a:off x="1778914" y="1541111"/>
            <a:ext cx="2997472" cy="66501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E77DF00D-5D15-4D44-8A4B-9122819CC96A}"/>
              </a:ext>
            </a:extLst>
          </p:cNvPr>
          <p:cNvSpPr/>
          <p:nvPr/>
        </p:nvSpPr>
        <p:spPr>
          <a:xfrm>
            <a:off x="4297147" y="3286221"/>
            <a:ext cx="2997472" cy="66501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DF09FF0F-876C-45CF-8709-0911237FCC2B}"/>
              </a:ext>
            </a:extLst>
          </p:cNvPr>
          <p:cNvSpPr/>
          <p:nvPr/>
        </p:nvSpPr>
        <p:spPr>
          <a:xfrm>
            <a:off x="3073264" y="2429985"/>
            <a:ext cx="2997472" cy="66501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FEDDCE79-422D-465C-AF30-97A4E4EB78CC}"/>
              </a:ext>
            </a:extLst>
          </p:cNvPr>
          <p:cNvGrpSpPr/>
          <p:nvPr/>
        </p:nvGrpSpPr>
        <p:grpSpPr>
          <a:xfrm>
            <a:off x="2403962" y="1635561"/>
            <a:ext cx="4723689" cy="2164286"/>
            <a:chOff x="3650889" y="4651625"/>
            <a:chExt cx="4723689" cy="2164286"/>
          </a:xfrm>
        </p:grpSpPr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656CFB0E-3898-49EB-86C3-AD020CF81031}"/>
                </a:ext>
              </a:extLst>
            </p:cNvPr>
            <p:cNvGrpSpPr/>
            <p:nvPr/>
          </p:nvGrpSpPr>
          <p:grpSpPr>
            <a:xfrm>
              <a:off x="3650889" y="4651625"/>
              <a:ext cx="3576391" cy="1413113"/>
              <a:chOff x="3673785" y="4651625"/>
              <a:chExt cx="3576391" cy="1413113"/>
            </a:xfrm>
          </p:grpSpPr>
          <p:pic>
            <p:nvPicPr>
              <p:cNvPr id="14" name="Picture 4" descr="https://p92.com/binaries/content/gallery/p92website/technologies/htmlcssjs-details.png">
                <a:extLst>
                  <a:ext uri="{FF2B5EF4-FFF2-40B4-BE49-F238E27FC236}">
                    <a16:creationId xmlns:a16="http://schemas.microsoft.com/office/drawing/2014/main" id="{D7CC5333-27E5-4475-BF30-FD27A9184C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73785" y="4651625"/>
                <a:ext cx="1747376" cy="4761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6" descr="Learn Bootstrap Tutorial - JavaTpoint">
                <a:extLst>
                  <a:ext uri="{FF2B5EF4-FFF2-40B4-BE49-F238E27FC236}">
                    <a16:creationId xmlns:a16="http://schemas.microsoft.com/office/drawing/2014/main" id="{9A506BFD-5E60-4B8A-A70D-AFCF3EC91E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27436" y="5541998"/>
                <a:ext cx="522740" cy="5227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3" name="Picture 8" descr="File:Firebase Logo.svg - Wikimedia Commons">
              <a:extLst>
                <a:ext uri="{FF2B5EF4-FFF2-40B4-BE49-F238E27FC236}">
                  <a16:creationId xmlns:a16="http://schemas.microsoft.com/office/drawing/2014/main" id="{E347ED09-780A-40F5-A2A1-96F7232367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9006" y="6465594"/>
              <a:ext cx="1245572" cy="350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圖片 16">
            <a:extLst>
              <a:ext uri="{FF2B5EF4-FFF2-40B4-BE49-F238E27FC236}">
                <a16:creationId xmlns:a16="http://schemas.microsoft.com/office/drawing/2014/main" id="{27B98F0E-DE71-4463-BA55-21DFB52C7C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0985" y="2455811"/>
            <a:ext cx="1182254" cy="665018"/>
          </a:xfrm>
          <a:prstGeom prst="rect">
            <a:avLst/>
          </a:prstGeom>
        </p:spPr>
      </p:pic>
      <p:pic>
        <p:nvPicPr>
          <p:cNvPr id="18" name="Picture 20" descr="[webp-to-png output image]">
            <a:extLst>
              <a:ext uri="{FF2B5EF4-FFF2-40B4-BE49-F238E27FC236}">
                <a16:creationId xmlns:a16="http://schemas.microsoft.com/office/drawing/2014/main" id="{57A10A78-5FE4-4C4F-B736-90578A15E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331" y="2620492"/>
            <a:ext cx="1037899" cy="26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undefined">
            <a:extLst>
              <a:ext uri="{FF2B5EF4-FFF2-40B4-BE49-F238E27FC236}">
                <a16:creationId xmlns:a16="http://schemas.microsoft.com/office/drawing/2014/main" id="{C843C5F9-7897-493C-ABF8-0757B5DE8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781" y="3489234"/>
            <a:ext cx="526731" cy="28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Amazon RDS for MariaDB – Amazon Web Services (AWS)">
            <a:extLst>
              <a:ext uri="{FF2B5EF4-FFF2-40B4-BE49-F238E27FC236}">
                <a16:creationId xmlns:a16="http://schemas.microsoft.com/office/drawing/2014/main" id="{0D829F5C-E153-4C32-86F0-8D09E76F9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710" y="3449530"/>
            <a:ext cx="707175" cy="36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440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F0DCB05E-4A02-4B12-9417-F4875EA08B43}"/>
              </a:ext>
            </a:extLst>
          </p:cNvPr>
          <p:cNvSpPr/>
          <p:nvPr/>
        </p:nvSpPr>
        <p:spPr>
          <a:xfrm>
            <a:off x="0" y="1184248"/>
            <a:ext cx="9144000" cy="34525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70" name="Google Shape;670;p18"/>
          <p:cNvSpPr txBox="1">
            <a:spLocks noGrp="1"/>
          </p:cNvSpPr>
          <p:nvPr>
            <p:ph type="title"/>
          </p:nvPr>
        </p:nvSpPr>
        <p:spPr>
          <a:xfrm>
            <a:off x="457200" y="457322"/>
            <a:ext cx="78407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zh-TW" altLang="en-US" sz="2800" b="1" dirty="0">
                <a:latin typeface="Chiron Sans HK Pro Medium" panose="020B0600000000000000" pitchFamily="34" charset="-120"/>
                <a:ea typeface="Chiron Sans HK Pro Medium" panose="020B0600000000000000" pitchFamily="34" charset="-120"/>
                <a:sym typeface="Arial"/>
              </a:rPr>
              <a:t>成果發表評分平台</a:t>
            </a:r>
            <a:endParaRPr sz="2800" b="1" dirty="0">
              <a:latin typeface="Chiron Sans HK Pro Medium" panose="020B0600000000000000" pitchFamily="34" charset="-120"/>
              <a:ea typeface="Chiron Sans HK Pro Medium" panose="020B0600000000000000" pitchFamily="34" charset="-120"/>
              <a:sym typeface="Arial"/>
            </a:endParaRPr>
          </a:p>
        </p:txBody>
      </p:sp>
      <p:sp>
        <p:nvSpPr>
          <p:cNvPr id="671" name="Google Shape;671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b="1" dirty="0">
                <a:latin typeface="+mj-ea"/>
                <a:ea typeface="+mj-ea"/>
              </a:rPr>
              <a:t>17</a:t>
            </a:fld>
            <a:endParaRPr b="1" dirty="0">
              <a:latin typeface="+mj-ea"/>
              <a:ea typeface="+mj-ea"/>
            </a:endParaRP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F0DFD28C-A9CB-4ABD-B9FE-CB79B5F83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4368" y="615320"/>
            <a:ext cx="1125707" cy="570430"/>
          </a:xfrm>
          <a:prstGeom prst="rect">
            <a:avLst/>
          </a:prstGeom>
        </p:spPr>
      </p:pic>
      <p:grpSp>
        <p:nvGrpSpPr>
          <p:cNvPr id="31" name="群組 30">
            <a:extLst>
              <a:ext uri="{FF2B5EF4-FFF2-40B4-BE49-F238E27FC236}">
                <a16:creationId xmlns:a16="http://schemas.microsoft.com/office/drawing/2014/main" id="{1019A912-8578-467A-9729-C3006B4E02F8}"/>
              </a:ext>
            </a:extLst>
          </p:cNvPr>
          <p:cNvGrpSpPr/>
          <p:nvPr/>
        </p:nvGrpSpPr>
        <p:grpSpPr>
          <a:xfrm>
            <a:off x="49976" y="1226406"/>
            <a:ext cx="1728184" cy="484574"/>
            <a:chOff x="5997333" y="819350"/>
            <a:chExt cx="1728184" cy="484574"/>
          </a:xfrm>
        </p:grpSpPr>
        <p:sp>
          <p:nvSpPr>
            <p:cNvPr id="32" name="Google Shape;753;p20">
              <a:extLst>
                <a:ext uri="{FF2B5EF4-FFF2-40B4-BE49-F238E27FC236}">
                  <a16:creationId xmlns:a16="http://schemas.microsoft.com/office/drawing/2014/main" id="{98FDEC7C-BCDB-4110-876F-DD4421EE465E}"/>
                </a:ext>
              </a:extLst>
            </p:cNvPr>
            <p:cNvSpPr/>
            <p:nvPr/>
          </p:nvSpPr>
          <p:spPr>
            <a:xfrm>
              <a:off x="6116572" y="961211"/>
              <a:ext cx="1608945" cy="342713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200">
                <a:solidFill>
                  <a:schemeClr val="lt1"/>
                </a:solidFill>
                <a:latin typeface="+mn-ea"/>
                <a:ea typeface="+mn-ea"/>
                <a:sym typeface="Barlow"/>
              </a:endParaRPr>
            </a:p>
          </p:txBody>
        </p:sp>
        <p:sp>
          <p:nvSpPr>
            <p:cNvPr id="33" name="Google Shape;753;p20">
              <a:extLst>
                <a:ext uri="{FF2B5EF4-FFF2-40B4-BE49-F238E27FC236}">
                  <a16:creationId xmlns:a16="http://schemas.microsoft.com/office/drawing/2014/main" id="{A12DC54F-A1E9-4A70-8541-BAC42C76ADCB}"/>
                </a:ext>
              </a:extLst>
            </p:cNvPr>
            <p:cNvSpPr/>
            <p:nvPr/>
          </p:nvSpPr>
          <p:spPr>
            <a:xfrm>
              <a:off x="6082598" y="915727"/>
              <a:ext cx="1608946" cy="342713"/>
            </a:xfrm>
            <a:prstGeom prst="roundRect">
              <a:avLst>
                <a:gd name="adj" fmla="val 16667"/>
              </a:avLst>
            </a:prstGeom>
            <a:solidFill>
              <a:srgbClr val="268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zh-TW" altLang="en-US" sz="1500" b="1" dirty="0">
                  <a:solidFill>
                    <a:schemeClr val="lt1"/>
                  </a:solidFill>
                  <a:latin typeface="+mj-ea"/>
                  <a:ea typeface="+mj-ea"/>
                  <a:sym typeface="Barlow"/>
                </a:rPr>
                <a:t>生產力工具</a:t>
              </a:r>
            </a:p>
          </p:txBody>
        </p:sp>
        <p:sp>
          <p:nvSpPr>
            <p:cNvPr id="34" name="Google Shape;757;p20">
              <a:extLst>
                <a:ext uri="{FF2B5EF4-FFF2-40B4-BE49-F238E27FC236}">
                  <a16:creationId xmlns:a16="http://schemas.microsoft.com/office/drawing/2014/main" id="{725A2215-A3F1-47C1-99C4-D8A6DF0A9125}"/>
                </a:ext>
              </a:extLst>
            </p:cNvPr>
            <p:cNvSpPr/>
            <p:nvPr/>
          </p:nvSpPr>
          <p:spPr>
            <a:xfrm>
              <a:off x="5997333" y="819350"/>
              <a:ext cx="350200" cy="348152"/>
            </a:xfrm>
            <a:custGeom>
              <a:avLst/>
              <a:gdLst/>
              <a:ahLst/>
              <a:cxnLst/>
              <a:rect l="l" t="t" r="r" b="b"/>
              <a:pathLst>
                <a:path w="16756" h="16658" extrusionOk="0">
                  <a:moveTo>
                    <a:pt x="13287" y="2565"/>
                  </a:moveTo>
                  <a:lnTo>
                    <a:pt x="13482" y="2590"/>
                  </a:lnTo>
                  <a:lnTo>
                    <a:pt x="13653" y="2663"/>
                  </a:lnTo>
                  <a:lnTo>
                    <a:pt x="13800" y="2736"/>
                  </a:lnTo>
                  <a:lnTo>
                    <a:pt x="13922" y="2858"/>
                  </a:lnTo>
                  <a:lnTo>
                    <a:pt x="14069" y="3005"/>
                  </a:lnTo>
                  <a:lnTo>
                    <a:pt x="14142" y="3176"/>
                  </a:lnTo>
                  <a:lnTo>
                    <a:pt x="14191" y="3371"/>
                  </a:lnTo>
                  <a:lnTo>
                    <a:pt x="14215" y="3567"/>
                  </a:lnTo>
                  <a:lnTo>
                    <a:pt x="14191" y="3738"/>
                  </a:lnTo>
                  <a:lnTo>
                    <a:pt x="14142" y="3884"/>
                  </a:lnTo>
                  <a:lnTo>
                    <a:pt x="14069" y="4055"/>
                  </a:lnTo>
                  <a:lnTo>
                    <a:pt x="13922" y="4202"/>
                  </a:lnTo>
                  <a:lnTo>
                    <a:pt x="13800" y="4348"/>
                  </a:lnTo>
                  <a:lnTo>
                    <a:pt x="13653" y="4446"/>
                  </a:lnTo>
                  <a:lnTo>
                    <a:pt x="13482" y="4495"/>
                  </a:lnTo>
                  <a:lnTo>
                    <a:pt x="13067" y="4495"/>
                  </a:lnTo>
                  <a:lnTo>
                    <a:pt x="12896" y="4446"/>
                  </a:lnTo>
                  <a:lnTo>
                    <a:pt x="12725" y="4348"/>
                  </a:lnTo>
                  <a:lnTo>
                    <a:pt x="12554" y="4202"/>
                  </a:lnTo>
                  <a:lnTo>
                    <a:pt x="12481" y="4055"/>
                  </a:lnTo>
                  <a:lnTo>
                    <a:pt x="12408" y="3884"/>
                  </a:lnTo>
                  <a:lnTo>
                    <a:pt x="12359" y="3738"/>
                  </a:lnTo>
                  <a:lnTo>
                    <a:pt x="12359" y="3567"/>
                  </a:lnTo>
                  <a:lnTo>
                    <a:pt x="12359" y="3371"/>
                  </a:lnTo>
                  <a:lnTo>
                    <a:pt x="12408" y="3176"/>
                  </a:lnTo>
                  <a:lnTo>
                    <a:pt x="12481" y="3005"/>
                  </a:lnTo>
                  <a:lnTo>
                    <a:pt x="12554" y="2858"/>
                  </a:lnTo>
                  <a:lnTo>
                    <a:pt x="12725" y="2736"/>
                  </a:lnTo>
                  <a:lnTo>
                    <a:pt x="12896" y="2663"/>
                  </a:lnTo>
                  <a:lnTo>
                    <a:pt x="13067" y="2590"/>
                  </a:lnTo>
                  <a:lnTo>
                    <a:pt x="13287" y="2565"/>
                  </a:lnTo>
                  <a:close/>
                  <a:moveTo>
                    <a:pt x="10845" y="1"/>
                  </a:moveTo>
                  <a:lnTo>
                    <a:pt x="10527" y="25"/>
                  </a:lnTo>
                  <a:lnTo>
                    <a:pt x="10210" y="74"/>
                  </a:lnTo>
                  <a:lnTo>
                    <a:pt x="9868" y="172"/>
                  </a:lnTo>
                  <a:lnTo>
                    <a:pt x="9477" y="318"/>
                  </a:lnTo>
                  <a:lnTo>
                    <a:pt x="9184" y="489"/>
                  </a:lnTo>
                  <a:lnTo>
                    <a:pt x="8891" y="660"/>
                  </a:lnTo>
                  <a:lnTo>
                    <a:pt x="8622" y="831"/>
                  </a:lnTo>
                  <a:lnTo>
                    <a:pt x="8525" y="953"/>
                  </a:lnTo>
                  <a:lnTo>
                    <a:pt x="8427" y="1051"/>
                  </a:lnTo>
                  <a:lnTo>
                    <a:pt x="416" y="8866"/>
                  </a:lnTo>
                  <a:lnTo>
                    <a:pt x="270" y="9086"/>
                  </a:lnTo>
                  <a:lnTo>
                    <a:pt x="123" y="9355"/>
                  </a:lnTo>
                  <a:lnTo>
                    <a:pt x="25" y="9624"/>
                  </a:lnTo>
                  <a:lnTo>
                    <a:pt x="1" y="9746"/>
                  </a:lnTo>
                  <a:lnTo>
                    <a:pt x="1" y="9917"/>
                  </a:lnTo>
                  <a:lnTo>
                    <a:pt x="1" y="10039"/>
                  </a:lnTo>
                  <a:lnTo>
                    <a:pt x="25" y="10136"/>
                  </a:lnTo>
                  <a:lnTo>
                    <a:pt x="123" y="10381"/>
                  </a:lnTo>
                  <a:lnTo>
                    <a:pt x="270" y="10625"/>
                  </a:lnTo>
                  <a:lnTo>
                    <a:pt x="416" y="10869"/>
                  </a:lnTo>
                  <a:lnTo>
                    <a:pt x="5911" y="16242"/>
                  </a:lnTo>
                  <a:lnTo>
                    <a:pt x="6009" y="16340"/>
                  </a:lnTo>
                  <a:lnTo>
                    <a:pt x="6131" y="16438"/>
                  </a:lnTo>
                  <a:lnTo>
                    <a:pt x="6253" y="16511"/>
                  </a:lnTo>
                  <a:lnTo>
                    <a:pt x="6400" y="16560"/>
                  </a:lnTo>
                  <a:lnTo>
                    <a:pt x="6522" y="16609"/>
                  </a:lnTo>
                  <a:lnTo>
                    <a:pt x="6668" y="16633"/>
                  </a:lnTo>
                  <a:lnTo>
                    <a:pt x="6961" y="16657"/>
                  </a:lnTo>
                  <a:lnTo>
                    <a:pt x="7206" y="16633"/>
                  </a:lnTo>
                  <a:lnTo>
                    <a:pt x="7474" y="16560"/>
                  </a:lnTo>
                  <a:lnTo>
                    <a:pt x="7596" y="16511"/>
                  </a:lnTo>
                  <a:lnTo>
                    <a:pt x="7719" y="16438"/>
                  </a:lnTo>
                  <a:lnTo>
                    <a:pt x="7816" y="16340"/>
                  </a:lnTo>
                  <a:lnTo>
                    <a:pt x="7914" y="16242"/>
                  </a:lnTo>
                  <a:lnTo>
                    <a:pt x="15803" y="8427"/>
                  </a:lnTo>
                  <a:lnTo>
                    <a:pt x="15974" y="8183"/>
                  </a:lnTo>
                  <a:lnTo>
                    <a:pt x="16169" y="7938"/>
                  </a:lnTo>
                  <a:lnTo>
                    <a:pt x="16242" y="7792"/>
                  </a:lnTo>
                  <a:lnTo>
                    <a:pt x="16340" y="7645"/>
                  </a:lnTo>
                  <a:lnTo>
                    <a:pt x="16389" y="7474"/>
                  </a:lnTo>
                  <a:lnTo>
                    <a:pt x="16438" y="7279"/>
                  </a:lnTo>
                  <a:lnTo>
                    <a:pt x="16584" y="6961"/>
                  </a:lnTo>
                  <a:lnTo>
                    <a:pt x="16682" y="6644"/>
                  </a:lnTo>
                  <a:lnTo>
                    <a:pt x="16731" y="6326"/>
                  </a:lnTo>
                  <a:lnTo>
                    <a:pt x="16755" y="6009"/>
                  </a:lnTo>
                  <a:lnTo>
                    <a:pt x="16755" y="1491"/>
                  </a:lnTo>
                  <a:lnTo>
                    <a:pt x="16731" y="1173"/>
                  </a:lnTo>
                  <a:lnTo>
                    <a:pt x="16706" y="1051"/>
                  </a:lnTo>
                  <a:lnTo>
                    <a:pt x="16657" y="905"/>
                  </a:lnTo>
                  <a:lnTo>
                    <a:pt x="16609" y="782"/>
                  </a:lnTo>
                  <a:lnTo>
                    <a:pt x="16535" y="660"/>
                  </a:lnTo>
                  <a:lnTo>
                    <a:pt x="16438" y="538"/>
                  </a:lnTo>
                  <a:lnTo>
                    <a:pt x="16340" y="416"/>
                  </a:lnTo>
                  <a:lnTo>
                    <a:pt x="16144" y="270"/>
                  </a:lnTo>
                  <a:lnTo>
                    <a:pt x="15900" y="123"/>
                  </a:lnTo>
                  <a:lnTo>
                    <a:pt x="15632" y="50"/>
                  </a:lnTo>
                  <a:lnTo>
                    <a:pt x="15509" y="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44166FC5-D6BA-464B-9258-5DD2E915AFAA}"/>
              </a:ext>
            </a:extLst>
          </p:cNvPr>
          <p:cNvGrpSpPr/>
          <p:nvPr/>
        </p:nvGrpSpPr>
        <p:grpSpPr>
          <a:xfrm>
            <a:off x="1829452" y="1226406"/>
            <a:ext cx="1728184" cy="484574"/>
            <a:chOff x="5997333" y="819350"/>
            <a:chExt cx="1728184" cy="484574"/>
          </a:xfrm>
        </p:grpSpPr>
        <p:sp>
          <p:nvSpPr>
            <p:cNvPr id="37" name="Google Shape;753;p20">
              <a:extLst>
                <a:ext uri="{FF2B5EF4-FFF2-40B4-BE49-F238E27FC236}">
                  <a16:creationId xmlns:a16="http://schemas.microsoft.com/office/drawing/2014/main" id="{192616B1-B593-4157-82BA-CF37CA854395}"/>
                </a:ext>
              </a:extLst>
            </p:cNvPr>
            <p:cNvSpPr/>
            <p:nvPr/>
          </p:nvSpPr>
          <p:spPr>
            <a:xfrm>
              <a:off x="6116572" y="961211"/>
              <a:ext cx="1608945" cy="342713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200">
                <a:solidFill>
                  <a:schemeClr val="lt1"/>
                </a:solidFill>
                <a:latin typeface="+mn-ea"/>
                <a:ea typeface="+mn-ea"/>
                <a:sym typeface="Barlow"/>
              </a:endParaRPr>
            </a:p>
          </p:txBody>
        </p:sp>
        <p:sp>
          <p:nvSpPr>
            <p:cNvPr id="38" name="Google Shape;753;p20">
              <a:extLst>
                <a:ext uri="{FF2B5EF4-FFF2-40B4-BE49-F238E27FC236}">
                  <a16:creationId xmlns:a16="http://schemas.microsoft.com/office/drawing/2014/main" id="{23761323-A9DA-444F-A901-706E5CF8C82B}"/>
                </a:ext>
              </a:extLst>
            </p:cNvPr>
            <p:cNvSpPr/>
            <p:nvPr/>
          </p:nvSpPr>
          <p:spPr>
            <a:xfrm>
              <a:off x="6082598" y="915727"/>
              <a:ext cx="1608946" cy="342713"/>
            </a:xfrm>
            <a:prstGeom prst="roundRect">
              <a:avLst>
                <a:gd name="adj" fmla="val 16667"/>
              </a:avLst>
            </a:prstGeom>
            <a:solidFill>
              <a:srgbClr val="268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zh-TW" altLang="en-US" sz="1500" b="1" dirty="0">
                  <a:solidFill>
                    <a:schemeClr val="lt1"/>
                  </a:solidFill>
                  <a:latin typeface="+mj-ea"/>
                  <a:ea typeface="+mj-ea"/>
                  <a:sym typeface="Barlow"/>
                </a:rPr>
                <a:t>全端網頁設計</a:t>
              </a:r>
            </a:p>
          </p:txBody>
        </p:sp>
        <p:sp>
          <p:nvSpPr>
            <p:cNvPr id="39" name="Google Shape;757;p20">
              <a:extLst>
                <a:ext uri="{FF2B5EF4-FFF2-40B4-BE49-F238E27FC236}">
                  <a16:creationId xmlns:a16="http://schemas.microsoft.com/office/drawing/2014/main" id="{7D10FE6F-309F-4EDD-8043-6175BC30B68E}"/>
                </a:ext>
              </a:extLst>
            </p:cNvPr>
            <p:cNvSpPr/>
            <p:nvPr/>
          </p:nvSpPr>
          <p:spPr>
            <a:xfrm>
              <a:off x="5997333" y="819350"/>
              <a:ext cx="350200" cy="348152"/>
            </a:xfrm>
            <a:custGeom>
              <a:avLst/>
              <a:gdLst/>
              <a:ahLst/>
              <a:cxnLst/>
              <a:rect l="l" t="t" r="r" b="b"/>
              <a:pathLst>
                <a:path w="16756" h="16658" extrusionOk="0">
                  <a:moveTo>
                    <a:pt x="13287" y="2565"/>
                  </a:moveTo>
                  <a:lnTo>
                    <a:pt x="13482" y="2590"/>
                  </a:lnTo>
                  <a:lnTo>
                    <a:pt x="13653" y="2663"/>
                  </a:lnTo>
                  <a:lnTo>
                    <a:pt x="13800" y="2736"/>
                  </a:lnTo>
                  <a:lnTo>
                    <a:pt x="13922" y="2858"/>
                  </a:lnTo>
                  <a:lnTo>
                    <a:pt x="14069" y="3005"/>
                  </a:lnTo>
                  <a:lnTo>
                    <a:pt x="14142" y="3176"/>
                  </a:lnTo>
                  <a:lnTo>
                    <a:pt x="14191" y="3371"/>
                  </a:lnTo>
                  <a:lnTo>
                    <a:pt x="14215" y="3567"/>
                  </a:lnTo>
                  <a:lnTo>
                    <a:pt x="14191" y="3738"/>
                  </a:lnTo>
                  <a:lnTo>
                    <a:pt x="14142" y="3884"/>
                  </a:lnTo>
                  <a:lnTo>
                    <a:pt x="14069" y="4055"/>
                  </a:lnTo>
                  <a:lnTo>
                    <a:pt x="13922" y="4202"/>
                  </a:lnTo>
                  <a:lnTo>
                    <a:pt x="13800" y="4348"/>
                  </a:lnTo>
                  <a:lnTo>
                    <a:pt x="13653" y="4446"/>
                  </a:lnTo>
                  <a:lnTo>
                    <a:pt x="13482" y="4495"/>
                  </a:lnTo>
                  <a:lnTo>
                    <a:pt x="13067" y="4495"/>
                  </a:lnTo>
                  <a:lnTo>
                    <a:pt x="12896" y="4446"/>
                  </a:lnTo>
                  <a:lnTo>
                    <a:pt x="12725" y="4348"/>
                  </a:lnTo>
                  <a:lnTo>
                    <a:pt x="12554" y="4202"/>
                  </a:lnTo>
                  <a:lnTo>
                    <a:pt x="12481" y="4055"/>
                  </a:lnTo>
                  <a:lnTo>
                    <a:pt x="12408" y="3884"/>
                  </a:lnTo>
                  <a:lnTo>
                    <a:pt x="12359" y="3738"/>
                  </a:lnTo>
                  <a:lnTo>
                    <a:pt x="12359" y="3567"/>
                  </a:lnTo>
                  <a:lnTo>
                    <a:pt x="12359" y="3371"/>
                  </a:lnTo>
                  <a:lnTo>
                    <a:pt x="12408" y="3176"/>
                  </a:lnTo>
                  <a:lnTo>
                    <a:pt x="12481" y="3005"/>
                  </a:lnTo>
                  <a:lnTo>
                    <a:pt x="12554" y="2858"/>
                  </a:lnTo>
                  <a:lnTo>
                    <a:pt x="12725" y="2736"/>
                  </a:lnTo>
                  <a:lnTo>
                    <a:pt x="12896" y="2663"/>
                  </a:lnTo>
                  <a:lnTo>
                    <a:pt x="13067" y="2590"/>
                  </a:lnTo>
                  <a:lnTo>
                    <a:pt x="13287" y="2565"/>
                  </a:lnTo>
                  <a:close/>
                  <a:moveTo>
                    <a:pt x="10845" y="1"/>
                  </a:moveTo>
                  <a:lnTo>
                    <a:pt x="10527" y="25"/>
                  </a:lnTo>
                  <a:lnTo>
                    <a:pt x="10210" y="74"/>
                  </a:lnTo>
                  <a:lnTo>
                    <a:pt x="9868" y="172"/>
                  </a:lnTo>
                  <a:lnTo>
                    <a:pt x="9477" y="318"/>
                  </a:lnTo>
                  <a:lnTo>
                    <a:pt x="9184" y="489"/>
                  </a:lnTo>
                  <a:lnTo>
                    <a:pt x="8891" y="660"/>
                  </a:lnTo>
                  <a:lnTo>
                    <a:pt x="8622" y="831"/>
                  </a:lnTo>
                  <a:lnTo>
                    <a:pt x="8525" y="953"/>
                  </a:lnTo>
                  <a:lnTo>
                    <a:pt x="8427" y="1051"/>
                  </a:lnTo>
                  <a:lnTo>
                    <a:pt x="416" y="8866"/>
                  </a:lnTo>
                  <a:lnTo>
                    <a:pt x="270" y="9086"/>
                  </a:lnTo>
                  <a:lnTo>
                    <a:pt x="123" y="9355"/>
                  </a:lnTo>
                  <a:lnTo>
                    <a:pt x="25" y="9624"/>
                  </a:lnTo>
                  <a:lnTo>
                    <a:pt x="1" y="9746"/>
                  </a:lnTo>
                  <a:lnTo>
                    <a:pt x="1" y="9917"/>
                  </a:lnTo>
                  <a:lnTo>
                    <a:pt x="1" y="10039"/>
                  </a:lnTo>
                  <a:lnTo>
                    <a:pt x="25" y="10136"/>
                  </a:lnTo>
                  <a:lnTo>
                    <a:pt x="123" y="10381"/>
                  </a:lnTo>
                  <a:lnTo>
                    <a:pt x="270" y="10625"/>
                  </a:lnTo>
                  <a:lnTo>
                    <a:pt x="416" y="10869"/>
                  </a:lnTo>
                  <a:lnTo>
                    <a:pt x="5911" y="16242"/>
                  </a:lnTo>
                  <a:lnTo>
                    <a:pt x="6009" y="16340"/>
                  </a:lnTo>
                  <a:lnTo>
                    <a:pt x="6131" y="16438"/>
                  </a:lnTo>
                  <a:lnTo>
                    <a:pt x="6253" y="16511"/>
                  </a:lnTo>
                  <a:lnTo>
                    <a:pt x="6400" y="16560"/>
                  </a:lnTo>
                  <a:lnTo>
                    <a:pt x="6522" y="16609"/>
                  </a:lnTo>
                  <a:lnTo>
                    <a:pt x="6668" y="16633"/>
                  </a:lnTo>
                  <a:lnTo>
                    <a:pt x="6961" y="16657"/>
                  </a:lnTo>
                  <a:lnTo>
                    <a:pt x="7206" y="16633"/>
                  </a:lnTo>
                  <a:lnTo>
                    <a:pt x="7474" y="16560"/>
                  </a:lnTo>
                  <a:lnTo>
                    <a:pt x="7596" y="16511"/>
                  </a:lnTo>
                  <a:lnTo>
                    <a:pt x="7719" y="16438"/>
                  </a:lnTo>
                  <a:lnTo>
                    <a:pt x="7816" y="16340"/>
                  </a:lnTo>
                  <a:lnTo>
                    <a:pt x="7914" y="16242"/>
                  </a:lnTo>
                  <a:lnTo>
                    <a:pt x="15803" y="8427"/>
                  </a:lnTo>
                  <a:lnTo>
                    <a:pt x="15974" y="8183"/>
                  </a:lnTo>
                  <a:lnTo>
                    <a:pt x="16169" y="7938"/>
                  </a:lnTo>
                  <a:lnTo>
                    <a:pt x="16242" y="7792"/>
                  </a:lnTo>
                  <a:lnTo>
                    <a:pt x="16340" y="7645"/>
                  </a:lnTo>
                  <a:lnTo>
                    <a:pt x="16389" y="7474"/>
                  </a:lnTo>
                  <a:lnTo>
                    <a:pt x="16438" y="7279"/>
                  </a:lnTo>
                  <a:lnTo>
                    <a:pt x="16584" y="6961"/>
                  </a:lnTo>
                  <a:lnTo>
                    <a:pt x="16682" y="6644"/>
                  </a:lnTo>
                  <a:lnTo>
                    <a:pt x="16731" y="6326"/>
                  </a:lnTo>
                  <a:lnTo>
                    <a:pt x="16755" y="6009"/>
                  </a:lnTo>
                  <a:lnTo>
                    <a:pt x="16755" y="1491"/>
                  </a:lnTo>
                  <a:lnTo>
                    <a:pt x="16731" y="1173"/>
                  </a:lnTo>
                  <a:lnTo>
                    <a:pt x="16706" y="1051"/>
                  </a:lnTo>
                  <a:lnTo>
                    <a:pt x="16657" y="905"/>
                  </a:lnTo>
                  <a:lnTo>
                    <a:pt x="16609" y="782"/>
                  </a:lnTo>
                  <a:lnTo>
                    <a:pt x="16535" y="660"/>
                  </a:lnTo>
                  <a:lnTo>
                    <a:pt x="16438" y="538"/>
                  </a:lnTo>
                  <a:lnTo>
                    <a:pt x="16340" y="416"/>
                  </a:lnTo>
                  <a:lnTo>
                    <a:pt x="16144" y="270"/>
                  </a:lnTo>
                  <a:lnTo>
                    <a:pt x="15900" y="123"/>
                  </a:lnTo>
                  <a:lnTo>
                    <a:pt x="15632" y="50"/>
                  </a:lnTo>
                  <a:lnTo>
                    <a:pt x="15509" y="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44" name="圖片 43">
            <a:extLst>
              <a:ext uri="{FF2B5EF4-FFF2-40B4-BE49-F238E27FC236}">
                <a16:creationId xmlns:a16="http://schemas.microsoft.com/office/drawing/2014/main" id="{3286262F-75FB-4450-A47D-210B4D0A7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272" y="6182144"/>
            <a:ext cx="53223" cy="53223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27102C9D-7232-4CC1-AF32-C9C44EE9CD0A}"/>
              </a:ext>
            </a:extLst>
          </p:cNvPr>
          <p:cNvGrpSpPr/>
          <p:nvPr/>
        </p:nvGrpSpPr>
        <p:grpSpPr>
          <a:xfrm>
            <a:off x="1606446" y="1858982"/>
            <a:ext cx="5931108" cy="1888971"/>
            <a:chOff x="1643921" y="1858982"/>
            <a:chExt cx="5931108" cy="1888971"/>
          </a:xfrm>
        </p:grpSpPr>
        <p:pic>
          <p:nvPicPr>
            <p:cNvPr id="3074" name="Picture 2" descr="Easy Rating">
              <a:extLst>
                <a:ext uri="{FF2B5EF4-FFF2-40B4-BE49-F238E27FC236}">
                  <a16:creationId xmlns:a16="http://schemas.microsoft.com/office/drawing/2014/main" id="{9F466B04-6204-48C7-8477-11FABD938C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62" r="13686"/>
            <a:stretch/>
          </p:blipFill>
          <p:spPr bwMode="auto">
            <a:xfrm>
              <a:off x="1643921" y="1858982"/>
              <a:ext cx="2858125" cy="188897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50000"/>
                </a:srgbClr>
              </a:outerShdw>
            </a:effectLst>
            <a:extLst/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3315C4FF-EABA-49B3-9485-78818A2CA6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/>
            <a:srcRect l="13225" r="13225"/>
            <a:stretch/>
          </p:blipFill>
          <p:spPr bwMode="auto">
            <a:xfrm>
              <a:off x="4716904" y="2203381"/>
              <a:ext cx="2858125" cy="120017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50000"/>
                </a:srgbClr>
              </a:outerShdw>
            </a:effectLst>
            <a:extLst/>
          </p:spPr>
        </p:pic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68014432-683D-413F-AE82-E41E5BEB8611}"/>
              </a:ext>
            </a:extLst>
          </p:cNvPr>
          <p:cNvSpPr/>
          <p:nvPr/>
        </p:nvSpPr>
        <p:spPr>
          <a:xfrm>
            <a:off x="1376195" y="3841629"/>
            <a:ext cx="639160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2683C6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這是一個</a:t>
            </a:r>
            <a:r>
              <a:rPr lang="zh-TW" altLang="en-US" dirty="0">
                <a:solidFill>
                  <a:srgbClr val="E95689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評分平台</a:t>
            </a:r>
            <a:r>
              <a:rPr lang="zh-TW" altLang="en-US" dirty="0">
                <a:solidFill>
                  <a:srgbClr val="2683C6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，主要用於讓學生可以互相評分，</a:t>
            </a:r>
            <a:endParaRPr lang="en-US" altLang="zh-TW" dirty="0">
              <a:solidFill>
                <a:srgbClr val="2683C6"/>
              </a:solidFill>
              <a:latin typeface="Noto Sans CJK TC Bold" panose="020B0800000000000000" pitchFamily="34" charset="-120"/>
              <a:ea typeface="Noto Sans CJK TC Bold" panose="020B0800000000000000" pitchFamily="34" charset="-120"/>
            </a:endParaRPr>
          </a:p>
          <a:p>
            <a:r>
              <a:rPr lang="zh-TW" altLang="en-US" dirty="0">
                <a:solidFill>
                  <a:srgbClr val="2683C6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支持匿名評分，並且能防止惡意刷分。</a:t>
            </a:r>
          </a:p>
          <a:p>
            <a:r>
              <a:rPr lang="zh-TW" altLang="en-US" dirty="0">
                <a:solidFill>
                  <a:srgbClr val="2683C6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網站包括評分頁面、登入系統、後台管理等。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160BB9D4-67BA-4D88-9C39-FC811D24874E}"/>
              </a:ext>
            </a:extLst>
          </p:cNvPr>
          <p:cNvGrpSpPr/>
          <p:nvPr/>
        </p:nvGrpSpPr>
        <p:grpSpPr>
          <a:xfrm>
            <a:off x="2911954" y="4628314"/>
            <a:ext cx="3417628" cy="522740"/>
            <a:chOff x="3534740" y="4628314"/>
            <a:chExt cx="3417628" cy="522740"/>
          </a:xfrm>
        </p:grpSpPr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2CDAFD36-EABA-417D-A74C-E398B6202783}"/>
                </a:ext>
              </a:extLst>
            </p:cNvPr>
            <p:cNvGrpSpPr/>
            <p:nvPr/>
          </p:nvGrpSpPr>
          <p:grpSpPr>
            <a:xfrm>
              <a:off x="3534740" y="4628314"/>
              <a:ext cx="2103501" cy="522740"/>
              <a:chOff x="3557636" y="4628314"/>
              <a:chExt cx="2103501" cy="522740"/>
            </a:xfrm>
          </p:grpSpPr>
          <p:pic>
            <p:nvPicPr>
              <p:cNvPr id="3076" name="Picture 4" descr="https://p92.com/binaries/content/gallery/p92website/technologies/htmlcssjs-details.png">
                <a:extLst>
                  <a:ext uri="{FF2B5EF4-FFF2-40B4-BE49-F238E27FC236}">
                    <a16:creationId xmlns:a16="http://schemas.microsoft.com/office/drawing/2014/main" id="{0531C399-FCFC-4BD4-B1E8-D208A68534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7636" y="4648572"/>
                <a:ext cx="1747376" cy="4761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8" name="Picture 6" descr="Learn Bootstrap Tutorial - JavaTpoint">
                <a:extLst>
                  <a:ext uri="{FF2B5EF4-FFF2-40B4-BE49-F238E27FC236}">
                    <a16:creationId xmlns:a16="http://schemas.microsoft.com/office/drawing/2014/main" id="{BA743A1F-3B74-4122-B9B3-933293819B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38397" y="4628314"/>
                <a:ext cx="522740" cy="5227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1" name="Picture 8" descr="File:Firebase Logo.svg - Wikimedia Commons">
              <a:extLst>
                <a:ext uri="{FF2B5EF4-FFF2-40B4-BE49-F238E27FC236}">
                  <a16:creationId xmlns:a16="http://schemas.microsoft.com/office/drawing/2014/main" id="{1D465F38-A61B-48AC-8033-2B19E0F31D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6796" y="4711472"/>
              <a:ext cx="1245572" cy="350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7F28EE51-5949-4EB9-8A18-829A1AE25649}"/>
              </a:ext>
            </a:extLst>
          </p:cNvPr>
          <p:cNvGrpSpPr/>
          <p:nvPr/>
        </p:nvGrpSpPr>
        <p:grpSpPr>
          <a:xfrm>
            <a:off x="3660220" y="1226406"/>
            <a:ext cx="1728184" cy="484574"/>
            <a:chOff x="5997333" y="819350"/>
            <a:chExt cx="1728184" cy="484574"/>
          </a:xfrm>
        </p:grpSpPr>
        <p:sp>
          <p:nvSpPr>
            <p:cNvPr id="46" name="Google Shape;753;p20">
              <a:extLst>
                <a:ext uri="{FF2B5EF4-FFF2-40B4-BE49-F238E27FC236}">
                  <a16:creationId xmlns:a16="http://schemas.microsoft.com/office/drawing/2014/main" id="{41FE68CA-6292-41FE-9261-C2675151F166}"/>
                </a:ext>
              </a:extLst>
            </p:cNvPr>
            <p:cNvSpPr/>
            <p:nvPr/>
          </p:nvSpPr>
          <p:spPr>
            <a:xfrm>
              <a:off x="6116572" y="961211"/>
              <a:ext cx="1608945" cy="342713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200">
                <a:solidFill>
                  <a:schemeClr val="lt1"/>
                </a:solidFill>
                <a:latin typeface="+mn-ea"/>
                <a:ea typeface="+mn-ea"/>
                <a:sym typeface="Barlow"/>
              </a:endParaRPr>
            </a:p>
          </p:txBody>
        </p:sp>
        <p:sp>
          <p:nvSpPr>
            <p:cNvPr id="47" name="Google Shape;753;p20">
              <a:extLst>
                <a:ext uri="{FF2B5EF4-FFF2-40B4-BE49-F238E27FC236}">
                  <a16:creationId xmlns:a16="http://schemas.microsoft.com/office/drawing/2014/main" id="{66136532-6738-4CD1-B7D5-B27FFD62F873}"/>
                </a:ext>
              </a:extLst>
            </p:cNvPr>
            <p:cNvSpPr/>
            <p:nvPr/>
          </p:nvSpPr>
          <p:spPr>
            <a:xfrm>
              <a:off x="6082598" y="915727"/>
              <a:ext cx="1608946" cy="342713"/>
            </a:xfrm>
            <a:prstGeom prst="roundRect">
              <a:avLst>
                <a:gd name="adj" fmla="val 16667"/>
              </a:avLst>
            </a:prstGeom>
            <a:solidFill>
              <a:srgbClr val="268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zh-TW" altLang="en-US" sz="1500" b="1" dirty="0">
                  <a:solidFill>
                    <a:schemeClr val="lt1"/>
                  </a:solidFill>
                  <a:latin typeface="+mj-ea"/>
                  <a:ea typeface="+mj-ea"/>
                  <a:sym typeface="Barlow"/>
                </a:rPr>
                <a:t>後臺管理</a:t>
              </a:r>
            </a:p>
          </p:txBody>
        </p:sp>
        <p:sp>
          <p:nvSpPr>
            <p:cNvPr id="48" name="Google Shape;757;p20">
              <a:extLst>
                <a:ext uri="{FF2B5EF4-FFF2-40B4-BE49-F238E27FC236}">
                  <a16:creationId xmlns:a16="http://schemas.microsoft.com/office/drawing/2014/main" id="{9413B8D4-2FE6-4EEE-9B93-DE9BFCBCB5F9}"/>
                </a:ext>
              </a:extLst>
            </p:cNvPr>
            <p:cNvSpPr/>
            <p:nvPr/>
          </p:nvSpPr>
          <p:spPr>
            <a:xfrm>
              <a:off x="5997333" y="819350"/>
              <a:ext cx="350200" cy="348152"/>
            </a:xfrm>
            <a:custGeom>
              <a:avLst/>
              <a:gdLst/>
              <a:ahLst/>
              <a:cxnLst/>
              <a:rect l="l" t="t" r="r" b="b"/>
              <a:pathLst>
                <a:path w="16756" h="16658" extrusionOk="0">
                  <a:moveTo>
                    <a:pt x="13287" y="2565"/>
                  </a:moveTo>
                  <a:lnTo>
                    <a:pt x="13482" y="2590"/>
                  </a:lnTo>
                  <a:lnTo>
                    <a:pt x="13653" y="2663"/>
                  </a:lnTo>
                  <a:lnTo>
                    <a:pt x="13800" y="2736"/>
                  </a:lnTo>
                  <a:lnTo>
                    <a:pt x="13922" y="2858"/>
                  </a:lnTo>
                  <a:lnTo>
                    <a:pt x="14069" y="3005"/>
                  </a:lnTo>
                  <a:lnTo>
                    <a:pt x="14142" y="3176"/>
                  </a:lnTo>
                  <a:lnTo>
                    <a:pt x="14191" y="3371"/>
                  </a:lnTo>
                  <a:lnTo>
                    <a:pt x="14215" y="3567"/>
                  </a:lnTo>
                  <a:lnTo>
                    <a:pt x="14191" y="3738"/>
                  </a:lnTo>
                  <a:lnTo>
                    <a:pt x="14142" y="3884"/>
                  </a:lnTo>
                  <a:lnTo>
                    <a:pt x="14069" y="4055"/>
                  </a:lnTo>
                  <a:lnTo>
                    <a:pt x="13922" y="4202"/>
                  </a:lnTo>
                  <a:lnTo>
                    <a:pt x="13800" y="4348"/>
                  </a:lnTo>
                  <a:lnTo>
                    <a:pt x="13653" y="4446"/>
                  </a:lnTo>
                  <a:lnTo>
                    <a:pt x="13482" y="4495"/>
                  </a:lnTo>
                  <a:lnTo>
                    <a:pt x="13067" y="4495"/>
                  </a:lnTo>
                  <a:lnTo>
                    <a:pt x="12896" y="4446"/>
                  </a:lnTo>
                  <a:lnTo>
                    <a:pt x="12725" y="4348"/>
                  </a:lnTo>
                  <a:lnTo>
                    <a:pt x="12554" y="4202"/>
                  </a:lnTo>
                  <a:lnTo>
                    <a:pt x="12481" y="4055"/>
                  </a:lnTo>
                  <a:lnTo>
                    <a:pt x="12408" y="3884"/>
                  </a:lnTo>
                  <a:lnTo>
                    <a:pt x="12359" y="3738"/>
                  </a:lnTo>
                  <a:lnTo>
                    <a:pt x="12359" y="3567"/>
                  </a:lnTo>
                  <a:lnTo>
                    <a:pt x="12359" y="3371"/>
                  </a:lnTo>
                  <a:lnTo>
                    <a:pt x="12408" y="3176"/>
                  </a:lnTo>
                  <a:lnTo>
                    <a:pt x="12481" y="3005"/>
                  </a:lnTo>
                  <a:lnTo>
                    <a:pt x="12554" y="2858"/>
                  </a:lnTo>
                  <a:lnTo>
                    <a:pt x="12725" y="2736"/>
                  </a:lnTo>
                  <a:lnTo>
                    <a:pt x="12896" y="2663"/>
                  </a:lnTo>
                  <a:lnTo>
                    <a:pt x="13067" y="2590"/>
                  </a:lnTo>
                  <a:lnTo>
                    <a:pt x="13287" y="2565"/>
                  </a:lnTo>
                  <a:close/>
                  <a:moveTo>
                    <a:pt x="10845" y="1"/>
                  </a:moveTo>
                  <a:lnTo>
                    <a:pt x="10527" y="25"/>
                  </a:lnTo>
                  <a:lnTo>
                    <a:pt x="10210" y="74"/>
                  </a:lnTo>
                  <a:lnTo>
                    <a:pt x="9868" y="172"/>
                  </a:lnTo>
                  <a:lnTo>
                    <a:pt x="9477" y="318"/>
                  </a:lnTo>
                  <a:lnTo>
                    <a:pt x="9184" y="489"/>
                  </a:lnTo>
                  <a:lnTo>
                    <a:pt x="8891" y="660"/>
                  </a:lnTo>
                  <a:lnTo>
                    <a:pt x="8622" y="831"/>
                  </a:lnTo>
                  <a:lnTo>
                    <a:pt x="8525" y="953"/>
                  </a:lnTo>
                  <a:lnTo>
                    <a:pt x="8427" y="1051"/>
                  </a:lnTo>
                  <a:lnTo>
                    <a:pt x="416" y="8866"/>
                  </a:lnTo>
                  <a:lnTo>
                    <a:pt x="270" y="9086"/>
                  </a:lnTo>
                  <a:lnTo>
                    <a:pt x="123" y="9355"/>
                  </a:lnTo>
                  <a:lnTo>
                    <a:pt x="25" y="9624"/>
                  </a:lnTo>
                  <a:lnTo>
                    <a:pt x="1" y="9746"/>
                  </a:lnTo>
                  <a:lnTo>
                    <a:pt x="1" y="9917"/>
                  </a:lnTo>
                  <a:lnTo>
                    <a:pt x="1" y="10039"/>
                  </a:lnTo>
                  <a:lnTo>
                    <a:pt x="25" y="10136"/>
                  </a:lnTo>
                  <a:lnTo>
                    <a:pt x="123" y="10381"/>
                  </a:lnTo>
                  <a:lnTo>
                    <a:pt x="270" y="10625"/>
                  </a:lnTo>
                  <a:lnTo>
                    <a:pt x="416" y="10869"/>
                  </a:lnTo>
                  <a:lnTo>
                    <a:pt x="5911" y="16242"/>
                  </a:lnTo>
                  <a:lnTo>
                    <a:pt x="6009" y="16340"/>
                  </a:lnTo>
                  <a:lnTo>
                    <a:pt x="6131" y="16438"/>
                  </a:lnTo>
                  <a:lnTo>
                    <a:pt x="6253" y="16511"/>
                  </a:lnTo>
                  <a:lnTo>
                    <a:pt x="6400" y="16560"/>
                  </a:lnTo>
                  <a:lnTo>
                    <a:pt x="6522" y="16609"/>
                  </a:lnTo>
                  <a:lnTo>
                    <a:pt x="6668" y="16633"/>
                  </a:lnTo>
                  <a:lnTo>
                    <a:pt x="6961" y="16657"/>
                  </a:lnTo>
                  <a:lnTo>
                    <a:pt x="7206" y="16633"/>
                  </a:lnTo>
                  <a:lnTo>
                    <a:pt x="7474" y="16560"/>
                  </a:lnTo>
                  <a:lnTo>
                    <a:pt x="7596" y="16511"/>
                  </a:lnTo>
                  <a:lnTo>
                    <a:pt x="7719" y="16438"/>
                  </a:lnTo>
                  <a:lnTo>
                    <a:pt x="7816" y="16340"/>
                  </a:lnTo>
                  <a:lnTo>
                    <a:pt x="7914" y="16242"/>
                  </a:lnTo>
                  <a:lnTo>
                    <a:pt x="15803" y="8427"/>
                  </a:lnTo>
                  <a:lnTo>
                    <a:pt x="15974" y="8183"/>
                  </a:lnTo>
                  <a:lnTo>
                    <a:pt x="16169" y="7938"/>
                  </a:lnTo>
                  <a:lnTo>
                    <a:pt x="16242" y="7792"/>
                  </a:lnTo>
                  <a:lnTo>
                    <a:pt x="16340" y="7645"/>
                  </a:lnTo>
                  <a:lnTo>
                    <a:pt x="16389" y="7474"/>
                  </a:lnTo>
                  <a:lnTo>
                    <a:pt x="16438" y="7279"/>
                  </a:lnTo>
                  <a:lnTo>
                    <a:pt x="16584" y="6961"/>
                  </a:lnTo>
                  <a:lnTo>
                    <a:pt x="16682" y="6644"/>
                  </a:lnTo>
                  <a:lnTo>
                    <a:pt x="16731" y="6326"/>
                  </a:lnTo>
                  <a:lnTo>
                    <a:pt x="16755" y="6009"/>
                  </a:lnTo>
                  <a:lnTo>
                    <a:pt x="16755" y="1491"/>
                  </a:lnTo>
                  <a:lnTo>
                    <a:pt x="16731" y="1173"/>
                  </a:lnTo>
                  <a:lnTo>
                    <a:pt x="16706" y="1051"/>
                  </a:lnTo>
                  <a:lnTo>
                    <a:pt x="16657" y="905"/>
                  </a:lnTo>
                  <a:lnTo>
                    <a:pt x="16609" y="782"/>
                  </a:lnTo>
                  <a:lnTo>
                    <a:pt x="16535" y="660"/>
                  </a:lnTo>
                  <a:lnTo>
                    <a:pt x="16438" y="538"/>
                  </a:lnTo>
                  <a:lnTo>
                    <a:pt x="16340" y="416"/>
                  </a:lnTo>
                  <a:lnTo>
                    <a:pt x="16144" y="270"/>
                  </a:lnTo>
                  <a:lnTo>
                    <a:pt x="15900" y="123"/>
                  </a:lnTo>
                  <a:lnTo>
                    <a:pt x="15632" y="50"/>
                  </a:lnTo>
                  <a:lnTo>
                    <a:pt x="15509" y="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50" name="Picture 4" descr="VueJS | | UK based Software Engineering, App Development | NorthLink Digital">
            <a:extLst>
              <a:ext uri="{FF2B5EF4-FFF2-40B4-BE49-F238E27FC236}">
                <a16:creationId xmlns:a16="http://schemas.microsoft.com/office/drawing/2014/main" id="{ADA41167-5070-4DBA-A34A-7E1DF7D5D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34" y="3976157"/>
            <a:ext cx="775505" cy="46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937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F0DCB05E-4A02-4B12-9417-F4875EA08B43}"/>
              </a:ext>
            </a:extLst>
          </p:cNvPr>
          <p:cNvSpPr/>
          <p:nvPr/>
        </p:nvSpPr>
        <p:spPr>
          <a:xfrm>
            <a:off x="0" y="1184248"/>
            <a:ext cx="9144000" cy="34525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70" name="Google Shape;670;p18"/>
          <p:cNvSpPr txBox="1">
            <a:spLocks noGrp="1"/>
          </p:cNvSpPr>
          <p:nvPr>
            <p:ph type="title"/>
          </p:nvPr>
        </p:nvSpPr>
        <p:spPr>
          <a:xfrm>
            <a:off x="457200" y="457322"/>
            <a:ext cx="78407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zh-TW" altLang="en-US" sz="2800" b="1" dirty="0">
                <a:latin typeface="Chiron Sans HK Pro Medium" panose="020B0600000000000000" pitchFamily="34" charset="-120"/>
                <a:ea typeface="Chiron Sans HK Pro Medium" panose="020B0600000000000000" pitchFamily="34" charset="-120"/>
                <a:sym typeface="Arial"/>
              </a:rPr>
              <a:t>資工課程導覽系統</a:t>
            </a:r>
            <a:endParaRPr sz="2800" b="1" dirty="0">
              <a:latin typeface="Chiron Sans HK Pro Medium" panose="020B0600000000000000" pitchFamily="34" charset="-120"/>
              <a:ea typeface="Chiron Sans HK Pro Medium" panose="020B0600000000000000" pitchFamily="34" charset="-120"/>
              <a:sym typeface="Arial"/>
            </a:endParaRPr>
          </a:p>
        </p:txBody>
      </p:sp>
      <p:sp>
        <p:nvSpPr>
          <p:cNvPr id="671" name="Google Shape;671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b="1" dirty="0">
                <a:latin typeface="+mj-ea"/>
                <a:ea typeface="+mj-ea"/>
              </a:rPr>
              <a:t>18</a:t>
            </a:fld>
            <a:endParaRPr b="1" dirty="0">
              <a:latin typeface="+mj-ea"/>
              <a:ea typeface="+mj-ea"/>
            </a:endParaRP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F0DFD28C-A9CB-4ABD-B9FE-CB79B5F83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4368" y="615320"/>
            <a:ext cx="1125707" cy="570430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3286262F-75FB-4450-A47D-210B4D0A7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272" y="6182144"/>
            <a:ext cx="53223" cy="53223"/>
          </a:xfrm>
          <a:prstGeom prst="rect">
            <a:avLst/>
          </a:prstGeom>
        </p:spPr>
      </p:pic>
      <p:grpSp>
        <p:nvGrpSpPr>
          <p:cNvPr id="45" name="群組 44">
            <a:extLst>
              <a:ext uri="{FF2B5EF4-FFF2-40B4-BE49-F238E27FC236}">
                <a16:creationId xmlns:a16="http://schemas.microsoft.com/office/drawing/2014/main" id="{B50474AC-A045-4C3E-B0E5-6FC73CD7B635}"/>
              </a:ext>
            </a:extLst>
          </p:cNvPr>
          <p:cNvGrpSpPr/>
          <p:nvPr/>
        </p:nvGrpSpPr>
        <p:grpSpPr>
          <a:xfrm>
            <a:off x="49976" y="1226406"/>
            <a:ext cx="1728184" cy="484574"/>
            <a:chOff x="5997333" y="819350"/>
            <a:chExt cx="1728184" cy="484574"/>
          </a:xfrm>
        </p:grpSpPr>
        <p:sp>
          <p:nvSpPr>
            <p:cNvPr id="49" name="Google Shape;753;p20">
              <a:extLst>
                <a:ext uri="{FF2B5EF4-FFF2-40B4-BE49-F238E27FC236}">
                  <a16:creationId xmlns:a16="http://schemas.microsoft.com/office/drawing/2014/main" id="{3F677FF4-B64A-4AE1-B3B8-EE8D9A0F4DA5}"/>
                </a:ext>
              </a:extLst>
            </p:cNvPr>
            <p:cNvSpPr/>
            <p:nvPr/>
          </p:nvSpPr>
          <p:spPr>
            <a:xfrm>
              <a:off x="6116572" y="961211"/>
              <a:ext cx="1608945" cy="342713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200">
                <a:solidFill>
                  <a:schemeClr val="lt1"/>
                </a:solidFill>
                <a:latin typeface="+mn-ea"/>
                <a:ea typeface="+mn-ea"/>
                <a:sym typeface="Barlow"/>
              </a:endParaRPr>
            </a:p>
          </p:txBody>
        </p:sp>
        <p:sp>
          <p:nvSpPr>
            <p:cNvPr id="51" name="Google Shape;753;p20">
              <a:extLst>
                <a:ext uri="{FF2B5EF4-FFF2-40B4-BE49-F238E27FC236}">
                  <a16:creationId xmlns:a16="http://schemas.microsoft.com/office/drawing/2014/main" id="{E8D51BD9-2188-4FF9-BBE6-171EA728D016}"/>
                </a:ext>
              </a:extLst>
            </p:cNvPr>
            <p:cNvSpPr/>
            <p:nvPr/>
          </p:nvSpPr>
          <p:spPr>
            <a:xfrm>
              <a:off x="6082598" y="915727"/>
              <a:ext cx="1608946" cy="342713"/>
            </a:xfrm>
            <a:prstGeom prst="roundRect">
              <a:avLst>
                <a:gd name="adj" fmla="val 16667"/>
              </a:avLst>
            </a:prstGeom>
            <a:solidFill>
              <a:srgbClr val="268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zh-TW" altLang="en-US" sz="1500" b="1" dirty="0">
                  <a:solidFill>
                    <a:schemeClr val="lt1"/>
                  </a:solidFill>
                  <a:latin typeface="+mj-ea"/>
                  <a:ea typeface="+mj-ea"/>
                  <a:sym typeface="Barlow"/>
                </a:rPr>
                <a:t>全端網頁設計</a:t>
              </a:r>
              <a:endParaRPr lang="en-US" altLang="zh-TW" sz="1200" b="1" dirty="0">
                <a:solidFill>
                  <a:schemeClr val="lt1"/>
                </a:solidFill>
                <a:latin typeface="Barlow"/>
                <a:ea typeface="+mn-ea"/>
                <a:cs typeface="Barlow"/>
                <a:sym typeface="Barlow"/>
              </a:endParaRPr>
            </a:p>
          </p:txBody>
        </p:sp>
        <p:sp>
          <p:nvSpPr>
            <p:cNvPr id="52" name="Google Shape;757;p20">
              <a:extLst>
                <a:ext uri="{FF2B5EF4-FFF2-40B4-BE49-F238E27FC236}">
                  <a16:creationId xmlns:a16="http://schemas.microsoft.com/office/drawing/2014/main" id="{F6311681-DFAA-4B52-9B4E-3708374F4EFE}"/>
                </a:ext>
              </a:extLst>
            </p:cNvPr>
            <p:cNvSpPr/>
            <p:nvPr/>
          </p:nvSpPr>
          <p:spPr>
            <a:xfrm>
              <a:off x="5997333" y="819350"/>
              <a:ext cx="350200" cy="348152"/>
            </a:xfrm>
            <a:custGeom>
              <a:avLst/>
              <a:gdLst/>
              <a:ahLst/>
              <a:cxnLst/>
              <a:rect l="l" t="t" r="r" b="b"/>
              <a:pathLst>
                <a:path w="16756" h="16658" extrusionOk="0">
                  <a:moveTo>
                    <a:pt x="13287" y="2565"/>
                  </a:moveTo>
                  <a:lnTo>
                    <a:pt x="13482" y="2590"/>
                  </a:lnTo>
                  <a:lnTo>
                    <a:pt x="13653" y="2663"/>
                  </a:lnTo>
                  <a:lnTo>
                    <a:pt x="13800" y="2736"/>
                  </a:lnTo>
                  <a:lnTo>
                    <a:pt x="13922" y="2858"/>
                  </a:lnTo>
                  <a:lnTo>
                    <a:pt x="14069" y="3005"/>
                  </a:lnTo>
                  <a:lnTo>
                    <a:pt x="14142" y="3176"/>
                  </a:lnTo>
                  <a:lnTo>
                    <a:pt x="14191" y="3371"/>
                  </a:lnTo>
                  <a:lnTo>
                    <a:pt x="14215" y="3567"/>
                  </a:lnTo>
                  <a:lnTo>
                    <a:pt x="14191" y="3738"/>
                  </a:lnTo>
                  <a:lnTo>
                    <a:pt x="14142" y="3884"/>
                  </a:lnTo>
                  <a:lnTo>
                    <a:pt x="14069" y="4055"/>
                  </a:lnTo>
                  <a:lnTo>
                    <a:pt x="13922" y="4202"/>
                  </a:lnTo>
                  <a:lnTo>
                    <a:pt x="13800" y="4348"/>
                  </a:lnTo>
                  <a:lnTo>
                    <a:pt x="13653" y="4446"/>
                  </a:lnTo>
                  <a:lnTo>
                    <a:pt x="13482" y="4495"/>
                  </a:lnTo>
                  <a:lnTo>
                    <a:pt x="13067" y="4495"/>
                  </a:lnTo>
                  <a:lnTo>
                    <a:pt x="12896" y="4446"/>
                  </a:lnTo>
                  <a:lnTo>
                    <a:pt x="12725" y="4348"/>
                  </a:lnTo>
                  <a:lnTo>
                    <a:pt x="12554" y="4202"/>
                  </a:lnTo>
                  <a:lnTo>
                    <a:pt x="12481" y="4055"/>
                  </a:lnTo>
                  <a:lnTo>
                    <a:pt x="12408" y="3884"/>
                  </a:lnTo>
                  <a:lnTo>
                    <a:pt x="12359" y="3738"/>
                  </a:lnTo>
                  <a:lnTo>
                    <a:pt x="12359" y="3567"/>
                  </a:lnTo>
                  <a:lnTo>
                    <a:pt x="12359" y="3371"/>
                  </a:lnTo>
                  <a:lnTo>
                    <a:pt x="12408" y="3176"/>
                  </a:lnTo>
                  <a:lnTo>
                    <a:pt x="12481" y="3005"/>
                  </a:lnTo>
                  <a:lnTo>
                    <a:pt x="12554" y="2858"/>
                  </a:lnTo>
                  <a:lnTo>
                    <a:pt x="12725" y="2736"/>
                  </a:lnTo>
                  <a:lnTo>
                    <a:pt x="12896" y="2663"/>
                  </a:lnTo>
                  <a:lnTo>
                    <a:pt x="13067" y="2590"/>
                  </a:lnTo>
                  <a:lnTo>
                    <a:pt x="13287" y="2565"/>
                  </a:lnTo>
                  <a:close/>
                  <a:moveTo>
                    <a:pt x="10845" y="1"/>
                  </a:moveTo>
                  <a:lnTo>
                    <a:pt x="10527" y="25"/>
                  </a:lnTo>
                  <a:lnTo>
                    <a:pt x="10210" y="74"/>
                  </a:lnTo>
                  <a:lnTo>
                    <a:pt x="9868" y="172"/>
                  </a:lnTo>
                  <a:lnTo>
                    <a:pt x="9477" y="318"/>
                  </a:lnTo>
                  <a:lnTo>
                    <a:pt x="9184" y="489"/>
                  </a:lnTo>
                  <a:lnTo>
                    <a:pt x="8891" y="660"/>
                  </a:lnTo>
                  <a:lnTo>
                    <a:pt x="8622" y="831"/>
                  </a:lnTo>
                  <a:lnTo>
                    <a:pt x="8525" y="953"/>
                  </a:lnTo>
                  <a:lnTo>
                    <a:pt x="8427" y="1051"/>
                  </a:lnTo>
                  <a:lnTo>
                    <a:pt x="416" y="8866"/>
                  </a:lnTo>
                  <a:lnTo>
                    <a:pt x="270" y="9086"/>
                  </a:lnTo>
                  <a:lnTo>
                    <a:pt x="123" y="9355"/>
                  </a:lnTo>
                  <a:lnTo>
                    <a:pt x="25" y="9624"/>
                  </a:lnTo>
                  <a:lnTo>
                    <a:pt x="1" y="9746"/>
                  </a:lnTo>
                  <a:lnTo>
                    <a:pt x="1" y="9917"/>
                  </a:lnTo>
                  <a:lnTo>
                    <a:pt x="1" y="10039"/>
                  </a:lnTo>
                  <a:lnTo>
                    <a:pt x="25" y="10136"/>
                  </a:lnTo>
                  <a:lnTo>
                    <a:pt x="123" y="10381"/>
                  </a:lnTo>
                  <a:lnTo>
                    <a:pt x="270" y="10625"/>
                  </a:lnTo>
                  <a:lnTo>
                    <a:pt x="416" y="10869"/>
                  </a:lnTo>
                  <a:lnTo>
                    <a:pt x="5911" y="16242"/>
                  </a:lnTo>
                  <a:lnTo>
                    <a:pt x="6009" y="16340"/>
                  </a:lnTo>
                  <a:lnTo>
                    <a:pt x="6131" y="16438"/>
                  </a:lnTo>
                  <a:lnTo>
                    <a:pt x="6253" y="16511"/>
                  </a:lnTo>
                  <a:lnTo>
                    <a:pt x="6400" y="16560"/>
                  </a:lnTo>
                  <a:lnTo>
                    <a:pt x="6522" y="16609"/>
                  </a:lnTo>
                  <a:lnTo>
                    <a:pt x="6668" y="16633"/>
                  </a:lnTo>
                  <a:lnTo>
                    <a:pt x="6961" y="16657"/>
                  </a:lnTo>
                  <a:lnTo>
                    <a:pt x="7206" y="16633"/>
                  </a:lnTo>
                  <a:lnTo>
                    <a:pt x="7474" y="16560"/>
                  </a:lnTo>
                  <a:lnTo>
                    <a:pt x="7596" y="16511"/>
                  </a:lnTo>
                  <a:lnTo>
                    <a:pt x="7719" y="16438"/>
                  </a:lnTo>
                  <a:lnTo>
                    <a:pt x="7816" y="16340"/>
                  </a:lnTo>
                  <a:lnTo>
                    <a:pt x="7914" y="16242"/>
                  </a:lnTo>
                  <a:lnTo>
                    <a:pt x="15803" y="8427"/>
                  </a:lnTo>
                  <a:lnTo>
                    <a:pt x="15974" y="8183"/>
                  </a:lnTo>
                  <a:lnTo>
                    <a:pt x="16169" y="7938"/>
                  </a:lnTo>
                  <a:lnTo>
                    <a:pt x="16242" y="7792"/>
                  </a:lnTo>
                  <a:lnTo>
                    <a:pt x="16340" y="7645"/>
                  </a:lnTo>
                  <a:lnTo>
                    <a:pt x="16389" y="7474"/>
                  </a:lnTo>
                  <a:lnTo>
                    <a:pt x="16438" y="7279"/>
                  </a:lnTo>
                  <a:lnTo>
                    <a:pt x="16584" y="6961"/>
                  </a:lnTo>
                  <a:lnTo>
                    <a:pt x="16682" y="6644"/>
                  </a:lnTo>
                  <a:lnTo>
                    <a:pt x="16731" y="6326"/>
                  </a:lnTo>
                  <a:lnTo>
                    <a:pt x="16755" y="6009"/>
                  </a:lnTo>
                  <a:lnTo>
                    <a:pt x="16755" y="1491"/>
                  </a:lnTo>
                  <a:lnTo>
                    <a:pt x="16731" y="1173"/>
                  </a:lnTo>
                  <a:lnTo>
                    <a:pt x="16706" y="1051"/>
                  </a:lnTo>
                  <a:lnTo>
                    <a:pt x="16657" y="905"/>
                  </a:lnTo>
                  <a:lnTo>
                    <a:pt x="16609" y="782"/>
                  </a:lnTo>
                  <a:lnTo>
                    <a:pt x="16535" y="660"/>
                  </a:lnTo>
                  <a:lnTo>
                    <a:pt x="16438" y="538"/>
                  </a:lnTo>
                  <a:lnTo>
                    <a:pt x="16340" y="416"/>
                  </a:lnTo>
                  <a:lnTo>
                    <a:pt x="16144" y="270"/>
                  </a:lnTo>
                  <a:lnTo>
                    <a:pt x="15900" y="123"/>
                  </a:lnTo>
                  <a:lnTo>
                    <a:pt x="15632" y="50"/>
                  </a:lnTo>
                  <a:lnTo>
                    <a:pt x="15509" y="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1D1680A6-A456-4414-B592-B68BE48E1E5C}"/>
              </a:ext>
            </a:extLst>
          </p:cNvPr>
          <p:cNvGrpSpPr/>
          <p:nvPr/>
        </p:nvGrpSpPr>
        <p:grpSpPr>
          <a:xfrm>
            <a:off x="1829452" y="1226406"/>
            <a:ext cx="1728184" cy="484574"/>
            <a:chOff x="5997333" y="819350"/>
            <a:chExt cx="1728184" cy="484574"/>
          </a:xfrm>
        </p:grpSpPr>
        <p:sp>
          <p:nvSpPr>
            <p:cNvPr id="54" name="Google Shape;753;p20">
              <a:extLst>
                <a:ext uri="{FF2B5EF4-FFF2-40B4-BE49-F238E27FC236}">
                  <a16:creationId xmlns:a16="http://schemas.microsoft.com/office/drawing/2014/main" id="{4323FE48-D5FB-4EBA-9779-6EDFCB5FA152}"/>
                </a:ext>
              </a:extLst>
            </p:cNvPr>
            <p:cNvSpPr/>
            <p:nvPr/>
          </p:nvSpPr>
          <p:spPr>
            <a:xfrm>
              <a:off x="6116572" y="961211"/>
              <a:ext cx="1608945" cy="342713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200">
                <a:solidFill>
                  <a:schemeClr val="lt1"/>
                </a:solidFill>
                <a:latin typeface="+mn-ea"/>
                <a:ea typeface="+mn-ea"/>
                <a:sym typeface="Barlow"/>
              </a:endParaRPr>
            </a:p>
          </p:txBody>
        </p:sp>
        <p:sp>
          <p:nvSpPr>
            <p:cNvPr id="55" name="Google Shape;753;p20">
              <a:extLst>
                <a:ext uri="{FF2B5EF4-FFF2-40B4-BE49-F238E27FC236}">
                  <a16:creationId xmlns:a16="http://schemas.microsoft.com/office/drawing/2014/main" id="{46D54459-214C-467E-BE44-18DD5E5C7CB7}"/>
                </a:ext>
              </a:extLst>
            </p:cNvPr>
            <p:cNvSpPr/>
            <p:nvPr/>
          </p:nvSpPr>
          <p:spPr>
            <a:xfrm>
              <a:off x="6082598" y="915727"/>
              <a:ext cx="1608946" cy="342713"/>
            </a:xfrm>
            <a:prstGeom prst="roundRect">
              <a:avLst>
                <a:gd name="adj" fmla="val 16667"/>
              </a:avLst>
            </a:prstGeom>
            <a:solidFill>
              <a:srgbClr val="268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zh-TW" altLang="en-US" sz="1500" b="1" dirty="0">
                  <a:solidFill>
                    <a:schemeClr val="lt1"/>
                  </a:solidFill>
                  <a:latin typeface="+mj-ea"/>
                  <a:ea typeface="+mj-ea"/>
                  <a:sym typeface="Barlow"/>
                </a:rPr>
                <a:t>後臺管理</a:t>
              </a:r>
            </a:p>
          </p:txBody>
        </p:sp>
        <p:sp>
          <p:nvSpPr>
            <p:cNvPr id="56" name="Google Shape;757;p20">
              <a:extLst>
                <a:ext uri="{FF2B5EF4-FFF2-40B4-BE49-F238E27FC236}">
                  <a16:creationId xmlns:a16="http://schemas.microsoft.com/office/drawing/2014/main" id="{7B870ADE-5027-440B-888F-4A5D9CE8994A}"/>
                </a:ext>
              </a:extLst>
            </p:cNvPr>
            <p:cNvSpPr/>
            <p:nvPr/>
          </p:nvSpPr>
          <p:spPr>
            <a:xfrm>
              <a:off x="5997333" y="819350"/>
              <a:ext cx="350200" cy="348152"/>
            </a:xfrm>
            <a:custGeom>
              <a:avLst/>
              <a:gdLst/>
              <a:ahLst/>
              <a:cxnLst/>
              <a:rect l="l" t="t" r="r" b="b"/>
              <a:pathLst>
                <a:path w="16756" h="16658" extrusionOk="0">
                  <a:moveTo>
                    <a:pt x="13287" y="2565"/>
                  </a:moveTo>
                  <a:lnTo>
                    <a:pt x="13482" y="2590"/>
                  </a:lnTo>
                  <a:lnTo>
                    <a:pt x="13653" y="2663"/>
                  </a:lnTo>
                  <a:lnTo>
                    <a:pt x="13800" y="2736"/>
                  </a:lnTo>
                  <a:lnTo>
                    <a:pt x="13922" y="2858"/>
                  </a:lnTo>
                  <a:lnTo>
                    <a:pt x="14069" y="3005"/>
                  </a:lnTo>
                  <a:lnTo>
                    <a:pt x="14142" y="3176"/>
                  </a:lnTo>
                  <a:lnTo>
                    <a:pt x="14191" y="3371"/>
                  </a:lnTo>
                  <a:lnTo>
                    <a:pt x="14215" y="3567"/>
                  </a:lnTo>
                  <a:lnTo>
                    <a:pt x="14191" y="3738"/>
                  </a:lnTo>
                  <a:lnTo>
                    <a:pt x="14142" y="3884"/>
                  </a:lnTo>
                  <a:lnTo>
                    <a:pt x="14069" y="4055"/>
                  </a:lnTo>
                  <a:lnTo>
                    <a:pt x="13922" y="4202"/>
                  </a:lnTo>
                  <a:lnTo>
                    <a:pt x="13800" y="4348"/>
                  </a:lnTo>
                  <a:lnTo>
                    <a:pt x="13653" y="4446"/>
                  </a:lnTo>
                  <a:lnTo>
                    <a:pt x="13482" y="4495"/>
                  </a:lnTo>
                  <a:lnTo>
                    <a:pt x="13067" y="4495"/>
                  </a:lnTo>
                  <a:lnTo>
                    <a:pt x="12896" y="4446"/>
                  </a:lnTo>
                  <a:lnTo>
                    <a:pt x="12725" y="4348"/>
                  </a:lnTo>
                  <a:lnTo>
                    <a:pt x="12554" y="4202"/>
                  </a:lnTo>
                  <a:lnTo>
                    <a:pt x="12481" y="4055"/>
                  </a:lnTo>
                  <a:lnTo>
                    <a:pt x="12408" y="3884"/>
                  </a:lnTo>
                  <a:lnTo>
                    <a:pt x="12359" y="3738"/>
                  </a:lnTo>
                  <a:lnTo>
                    <a:pt x="12359" y="3567"/>
                  </a:lnTo>
                  <a:lnTo>
                    <a:pt x="12359" y="3371"/>
                  </a:lnTo>
                  <a:lnTo>
                    <a:pt x="12408" y="3176"/>
                  </a:lnTo>
                  <a:lnTo>
                    <a:pt x="12481" y="3005"/>
                  </a:lnTo>
                  <a:lnTo>
                    <a:pt x="12554" y="2858"/>
                  </a:lnTo>
                  <a:lnTo>
                    <a:pt x="12725" y="2736"/>
                  </a:lnTo>
                  <a:lnTo>
                    <a:pt x="12896" y="2663"/>
                  </a:lnTo>
                  <a:lnTo>
                    <a:pt x="13067" y="2590"/>
                  </a:lnTo>
                  <a:lnTo>
                    <a:pt x="13287" y="2565"/>
                  </a:lnTo>
                  <a:close/>
                  <a:moveTo>
                    <a:pt x="10845" y="1"/>
                  </a:moveTo>
                  <a:lnTo>
                    <a:pt x="10527" y="25"/>
                  </a:lnTo>
                  <a:lnTo>
                    <a:pt x="10210" y="74"/>
                  </a:lnTo>
                  <a:lnTo>
                    <a:pt x="9868" y="172"/>
                  </a:lnTo>
                  <a:lnTo>
                    <a:pt x="9477" y="318"/>
                  </a:lnTo>
                  <a:lnTo>
                    <a:pt x="9184" y="489"/>
                  </a:lnTo>
                  <a:lnTo>
                    <a:pt x="8891" y="660"/>
                  </a:lnTo>
                  <a:lnTo>
                    <a:pt x="8622" y="831"/>
                  </a:lnTo>
                  <a:lnTo>
                    <a:pt x="8525" y="953"/>
                  </a:lnTo>
                  <a:lnTo>
                    <a:pt x="8427" y="1051"/>
                  </a:lnTo>
                  <a:lnTo>
                    <a:pt x="416" y="8866"/>
                  </a:lnTo>
                  <a:lnTo>
                    <a:pt x="270" y="9086"/>
                  </a:lnTo>
                  <a:lnTo>
                    <a:pt x="123" y="9355"/>
                  </a:lnTo>
                  <a:lnTo>
                    <a:pt x="25" y="9624"/>
                  </a:lnTo>
                  <a:lnTo>
                    <a:pt x="1" y="9746"/>
                  </a:lnTo>
                  <a:lnTo>
                    <a:pt x="1" y="9917"/>
                  </a:lnTo>
                  <a:lnTo>
                    <a:pt x="1" y="10039"/>
                  </a:lnTo>
                  <a:lnTo>
                    <a:pt x="25" y="10136"/>
                  </a:lnTo>
                  <a:lnTo>
                    <a:pt x="123" y="10381"/>
                  </a:lnTo>
                  <a:lnTo>
                    <a:pt x="270" y="10625"/>
                  </a:lnTo>
                  <a:lnTo>
                    <a:pt x="416" y="10869"/>
                  </a:lnTo>
                  <a:lnTo>
                    <a:pt x="5911" y="16242"/>
                  </a:lnTo>
                  <a:lnTo>
                    <a:pt x="6009" y="16340"/>
                  </a:lnTo>
                  <a:lnTo>
                    <a:pt x="6131" y="16438"/>
                  </a:lnTo>
                  <a:lnTo>
                    <a:pt x="6253" y="16511"/>
                  </a:lnTo>
                  <a:lnTo>
                    <a:pt x="6400" y="16560"/>
                  </a:lnTo>
                  <a:lnTo>
                    <a:pt x="6522" y="16609"/>
                  </a:lnTo>
                  <a:lnTo>
                    <a:pt x="6668" y="16633"/>
                  </a:lnTo>
                  <a:lnTo>
                    <a:pt x="6961" y="16657"/>
                  </a:lnTo>
                  <a:lnTo>
                    <a:pt x="7206" y="16633"/>
                  </a:lnTo>
                  <a:lnTo>
                    <a:pt x="7474" y="16560"/>
                  </a:lnTo>
                  <a:lnTo>
                    <a:pt x="7596" y="16511"/>
                  </a:lnTo>
                  <a:lnTo>
                    <a:pt x="7719" y="16438"/>
                  </a:lnTo>
                  <a:lnTo>
                    <a:pt x="7816" y="16340"/>
                  </a:lnTo>
                  <a:lnTo>
                    <a:pt x="7914" y="16242"/>
                  </a:lnTo>
                  <a:lnTo>
                    <a:pt x="15803" y="8427"/>
                  </a:lnTo>
                  <a:lnTo>
                    <a:pt x="15974" y="8183"/>
                  </a:lnTo>
                  <a:lnTo>
                    <a:pt x="16169" y="7938"/>
                  </a:lnTo>
                  <a:lnTo>
                    <a:pt x="16242" y="7792"/>
                  </a:lnTo>
                  <a:lnTo>
                    <a:pt x="16340" y="7645"/>
                  </a:lnTo>
                  <a:lnTo>
                    <a:pt x="16389" y="7474"/>
                  </a:lnTo>
                  <a:lnTo>
                    <a:pt x="16438" y="7279"/>
                  </a:lnTo>
                  <a:lnTo>
                    <a:pt x="16584" y="6961"/>
                  </a:lnTo>
                  <a:lnTo>
                    <a:pt x="16682" y="6644"/>
                  </a:lnTo>
                  <a:lnTo>
                    <a:pt x="16731" y="6326"/>
                  </a:lnTo>
                  <a:lnTo>
                    <a:pt x="16755" y="6009"/>
                  </a:lnTo>
                  <a:lnTo>
                    <a:pt x="16755" y="1491"/>
                  </a:lnTo>
                  <a:lnTo>
                    <a:pt x="16731" y="1173"/>
                  </a:lnTo>
                  <a:lnTo>
                    <a:pt x="16706" y="1051"/>
                  </a:lnTo>
                  <a:lnTo>
                    <a:pt x="16657" y="905"/>
                  </a:lnTo>
                  <a:lnTo>
                    <a:pt x="16609" y="782"/>
                  </a:lnTo>
                  <a:lnTo>
                    <a:pt x="16535" y="660"/>
                  </a:lnTo>
                  <a:lnTo>
                    <a:pt x="16438" y="538"/>
                  </a:lnTo>
                  <a:lnTo>
                    <a:pt x="16340" y="416"/>
                  </a:lnTo>
                  <a:lnTo>
                    <a:pt x="16144" y="270"/>
                  </a:lnTo>
                  <a:lnTo>
                    <a:pt x="15900" y="123"/>
                  </a:lnTo>
                  <a:lnTo>
                    <a:pt x="15632" y="50"/>
                  </a:lnTo>
                  <a:lnTo>
                    <a:pt x="15509" y="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7CE6F3CD-5D9E-474F-8FA7-AB1F4B49B5D2}"/>
              </a:ext>
            </a:extLst>
          </p:cNvPr>
          <p:cNvSpPr/>
          <p:nvPr/>
        </p:nvSpPr>
        <p:spPr>
          <a:xfrm>
            <a:off x="1376195" y="3972010"/>
            <a:ext cx="63916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2683C6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海洋大學資工</a:t>
            </a:r>
            <a:r>
              <a:rPr lang="zh-TW" altLang="en-US" dirty="0">
                <a:solidFill>
                  <a:srgbClr val="E95689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課程導覽系統</a:t>
            </a:r>
            <a:r>
              <a:rPr lang="zh-TW" altLang="en-US" dirty="0">
                <a:solidFill>
                  <a:srgbClr val="2683C6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，讓師生公布與查看課程的資訊。</a:t>
            </a:r>
            <a:endParaRPr lang="en-US" altLang="zh-TW" dirty="0">
              <a:solidFill>
                <a:srgbClr val="2683C6"/>
              </a:solidFill>
              <a:latin typeface="Noto Sans CJK TC Bold" panose="020B0800000000000000" pitchFamily="34" charset="-120"/>
              <a:ea typeface="Noto Sans CJK TC Bold" panose="020B0800000000000000" pitchFamily="34" charset="-120"/>
            </a:endParaRPr>
          </a:p>
          <a:p>
            <a:r>
              <a:rPr lang="zh-TW" altLang="en-US" dirty="0">
                <a:solidFill>
                  <a:srgbClr val="2683C6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網頁包括公告、課程評價、留言、課程查詢、會員、課程編輯功能等。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EFD90D7B-E291-42AA-A3D7-8A053537B8B0}"/>
              </a:ext>
            </a:extLst>
          </p:cNvPr>
          <p:cNvGrpSpPr/>
          <p:nvPr/>
        </p:nvGrpSpPr>
        <p:grpSpPr>
          <a:xfrm>
            <a:off x="1159287" y="1987508"/>
            <a:ext cx="6825426" cy="1611750"/>
            <a:chOff x="1061651" y="1987508"/>
            <a:chExt cx="6825426" cy="1611750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D8F9FB9B-A91D-4C61-88DF-1CD8FD2BD3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tretch>
              <a:fillRect/>
            </a:stretch>
          </p:blipFill>
          <p:spPr bwMode="auto">
            <a:xfrm>
              <a:off x="1061651" y="1987508"/>
              <a:ext cx="3315078" cy="161175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50000"/>
                </a:srgbClr>
              </a:outerShdw>
            </a:effectLst>
            <a:extLst/>
          </p:spPr>
        </p:pic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A03FC126-44A6-464E-8D1C-C9E9A8C45B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tretch>
              <a:fillRect/>
            </a:stretch>
          </p:blipFill>
          <p:spPr bwMode="auto">
            <a:xfrm>
              <a:off x="4571999" y="2121821"/>
              <a:ext cx="3315078" cy="134312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50000"/>
                </a:srgbClr>
              </a:outerShdw>
            </a:effectLst>
            <a:extLst/>
          </p:spPr>
        </p:pic>
      </p:grpSp>
      <p:pic>
        <p:nvPicPr>
          <p:cNvPr id="23" name="Picture 4" descr="VueJS | | UK based Software Engineering, App Development | NorthLink Digital">
            <a:extLst>
              <a:ext uri="{FF2B5EF4-FFF2-40B4-BE49-F238E27FC236}">
                <a16:creationId xmlns:a16="http://schemas.microsoft.com/office/drawing/2014/main" id="{E746497D-FB28-4FBE-B7A3-8BBFDF9B9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34" y="3976157"/>
            <a:ext cx="775505" cy="46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530F1997-99E3-45DD-A9CF-4CF8BB0B6F61}"/>
              </a:ext>
            </a:extLst>
          </p:cNvPr>
          <p:cNvGrpSpPr/>
          <p:nvPr/>
        </p:nvGrpSpPr>
        <p:grpSpPr>
          <a:xfrm>
            <a:off x="3012688" y="4527357"/>
            <a:ext cx="3118625" cy="735438"/>
            <a:chOff x="3375364" y="4527357"/>
            <a:chExt cx="3118625" cy="735438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91C85A95-DCF8-41C2-8584-C9344ED32035}"/>
                </a:ext>
              </a:extLst>
            </p:cNvPr>
            <p:cNvGrpSpPr/>
            <p:nvPr/>
          </p:nvGrpSpPr>
          <p:grpSpPr>
            <a:xfrm>
              <a:off x="3375364" y="4527357"/>
              <a:ext cx="2393272" cy="735438"/>
              <a:chOff x="4492715" y="4527357"/>
              <a:chExt cx="2393272" cy="735438"/>
            </a:xfrm>
          </p:grpSpPr>
          <p:pic>
            <p:nvPicPr>
              <p:cNvPr id="25" name="Picture 6" descr="Learn Bootstrap Tutorial - JavaTpoint">
                <a:extLst>
                  <a:ext uri="{FF2B5EF4-FFF2-40B4-BE49-F238E27FC236}">
                    <a16:creationId xmlns:a16="http://schemas.microsoft.com/office/drawing/2014/main" id="{26D6F875-EAC5-4F43-A286-E759E5B9C0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92715" y="4628314"/>
                <a:ext cx="522740" cy="5227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4529E7FA-462E-4D2D-8642-C9846D8399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33633" y="4527357"/>
                <a:ext cx="1307445" cy="735438"/>
              </a:xfrm>
              <a:prstGeom prst="rect">
                <a:avLst/>
              </a:prstGeom>
            </p:spPr>
          </p:pic>
          <p:pic>
            <p:nvPicPr>
              <p:cNvPr id="2056" name="Picture 8" descr="undefined">
                <a:extLst>
                  <a:ext uri="{FF2B5EF4-FFF2-40B4-BE49-F238E27FC236}">
                    <a16:creationId xmlns:a16="http://schemas.microsoft.com/office/drawing/2014/main" id="{52EF1827-9D42-419A-BCF7-C03871CF16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59256" y="4747393"/>
                <a:ext cx="526731" cy="284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8" name="Picture 10" descr="Amazon RDS for MariaDB – Amazon Web Services (AWS)">
              <a:extLst>
                <a:ext uri="{FF2B5EF4-FFF2-40B4-BE49-F238E27FC236}">
                  <a16:creationId xmlns:a16="http://schemas.microsoft.com/office/drawing/2014/main" id="{BB9E782E-2CBC-4863-81C2-6F514B7107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6814" y="4707689"/>
              <a:ext cx="707175" cy="363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57212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F0DCB05E-4A02-4B12-9417-F4875EA08B43}"/>
              </a:ext>
            </a:extLst>
          </p:cNvPr>
          <p:cNvSpPr/>
          <p:nvPr/>
        </p:nvSpPr>
        <p:spPr>
          <a:xfrm>
            <a:off x="0" y="1184248"/>
            <a:ext cx="9144000" cy="34525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70" name="Google Shape;670;p18"/>
          <p:cNvSpPr txBox="1">
            <a:spLocks noGrp="1"/>
          </p:cNvSpPr>
          <p:nvPr>
            <p:ph type="title"/>
          </p:nvPr>
        </p:nvSpPr>
        <p:spPr>
          <a:xfrm>
            <a:off x="457200" y="457322"/>
            <a:ext cx="78407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zh-TW" altLang="en-US" sz="2800" b="1" dirty="0">
                <a:latin typeface="Chiron Sans HK Pro Medium" panose="020B0600000000000000" pitchFamily="34" charset="-120"/>
                <a:ea typeface="Chiron Sans HK Pro Medium" panose="020B0600000000000000" pitchFamily="34" charset="-120"/>
                <a:sym typeface="Arial"/>
              </a:rPr>
              <a:t>五子棋遊戲</a:t>
            </a:r>
            <a:endParaRPr sz="2800" b="1" dirty="0">
              <a:latin typeface="Chiron Sans HK Pro Medium" panose="020B0600000000000000" pitchFamily="34" charset="-120"/>
              <a:ea typeface="Chiron Sans HK Pro Medium" panose="020B0600000000000000" pitchFamily="34" charset="-120"/>
              <a:sym typeface="Arial"/>
            </a:endParaRPr>
          </a:p>
        </p:txBody>
      </p:sp>
      <p:sp>
        <p:nvSpPr>
          <p:cNvPr id="671" name="Google Shape;671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b="1" dirty="0">
                <a:latin typeface="+mj-ea"/>
                <a:ea typeface="+mj-ea"/>
              </a:rPr>
              <a:t>19</a:t>
            </a:fld>
            <a:endParaRPr b="1" dirty="0">
              <a:latin typeface="+mj-ea"/>
              <a:ea typeface="+mj-ea"/>
            </a:endParaRP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F0DFD28C-A9CB-4ABD-B9FE-CB79B5F83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4368" y="615320"/>
            <a:ext cx="1125707" cy="570430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3286262F-75FB-4450-A47D-210B4D0A7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272" y="6182144"/>
            <a:ext cx="53223" cy="53223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68014432-683D-413F-AE82-E41E5BEB8611}"/>
              </a:ext>
            </a:extLst>
          </p:cNvPr>
          <p:cNvSpPr/>
          <p:nvPr/>
        </p:nvSpPr>
        <p:spPr>
          <a:xfrm>
            <a:off x="1376195" y="3841629"/>
            <a:ext cx="639160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E95689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線上五子棋遊戲</a:t>
            </a:r>
            <a:r>
              <a:rPr lang="zh-TW" altLang="en-US" dirty="0">
                <a:solidFill>
                  <a:srgbClr val="2683C6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，可以遊戲者自行選擇五子棋規則，</a:t>
            </a:r>
            <a:endParaRPr lang="en-US" altLang="zh-TW" dirty="0">
              <a:solidFill>
                <a:srgbClr val="2683C6"/>
              </a:solidFill>
              <a:latin typeface="Noto Sans CJK TC Bold" panose="020B0800000000000000" pitchFamily="34" charset="-120"/>
              <a:ea typeface="Noto Sans CJK TC Bold" panose="020B0800000000000000" pitchFamily="34" charset="-120"/>
            </a:endParaRPr>
          </a:p>
          <a:p>
            <a:r>
              <a:rPr lang="zh-TW" altLang="en-US" dirty="0">
                <a:solidFill>
                  <a:srgbClr val="2683C6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包含無禁手、連珠規則、塔拉規則、塔拉山口</a:t>
            </a:r>
            <a:r>
              <a:rPr lang="en-US" altLang="zh-TW" dirty="0">
                <a:solidFill>
                  <a:srgbClr val="2683C6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10</a:t>
            </a:r>
            <a:r>
              <a:rPr lang="zh-TW" altLang="en-US" dirty="0">
                <a:solidFill>
                  <a:srgbClr val="2683C6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規則、索索夫</a:t>
            </a:r>
            <a:r>
              <a:rPr lang="en-US" altLang="zh-TW" dirty="0">
                <a:solidFill>
                  <a:srgbClr val="2683C6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8</a:t>
            </a:r>
            <a:r>
              <a:rPr lang="zh-TW" altLang="en-US" dirty="0">
                <a:solidFill>
                  <a:srgbClr val="2683C6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規則。</a:t>
            </a:r>
          </a:p>
          <a:p>
            <a:r>
              <a:rPr lang="zh-TW" altLang="en-US" dirty="0">
                <a:solidFill>
                  <a:srgbClr val="2683C6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網站包括遊戲頁面、詰棋、規則介紹等。</a:t>
            </a:r>
          </a:p>
        </p:txBody>
      </p:sp>
      <p:pic>
        <p:nvPicPr>
          <p:cNvPr id="50" name="Picture 4" descr="VueJS | | UK based Software Engineering, App Development | NorthLink Digital">
            <a:extLst>
              <a:ext uri="{FF2B5EF4-FFF2-40B4-BE49-F238E27FC236}">
                <a16:creationId xmlns:a16="http://schemas.microsoft.com/office/drawing/2014/main" id="{ADA41167-5070-4DBA-A34A-7E1DF7D5D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34" y="3976157"/>
            <a:ext cx="775505" cy="46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D784D51-FE53-45DF-8E38-AE29287341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2668" y="1858982"/>
            <a:ext cx="2098665" cy="1919431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DD3B06C0-401A-426A-BC3E-7ED2D0AD267B}"/>
              </a:ext>
            </a:extLst>
          </p:cNvPr>
          <p:cNvGrpSpPr/>
          <p:nvPr/>
        </p:nvGrpSpPr>
        <p:grpSpPr>
          <a:xfrm>
            <a:off x="2521961" y="4636750"/>
            <a:ext cx="4100079" cy="506750"/>
            <a:chOff x="2911954" y="4636750"/>
            <a:chExt cx="4100079" cy="506750"/>
          </a:xfrm>
        </p:grpSpPr>
        <p:pic>
          <p:nvPicPr>
            <p:cNvPr id="3076" name="Picture 4" descr="https://p92.com/binaries/content/gallery/p92website/technologies/htmlcssjs-details.png">
              <a:extLst>
                <a:ext uri="{FF2B5EF4-FFF2-40B4-BE49-F238E27FC236}">
                  <a16:creationId xmlns:a16="http://schemas.microsoft.com/office/drawing/2014/main" id="{0531C399-FCFC-4BD4-B1E8-D208A68534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1954" y="4648572"/>
              <a:ext cx="1747376" cy="476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Apps Script Pack, extend Coda with Apps Script - Coda">
              <a:extLst>
                <a:ext uri="{FF2B5EF4-FFF2-40B4-BE49-F238E27FC236}">
                  <a16:creationId xmlns:a16="http://schemas.microsoft.com/office/drawing/2014/main" id="{B125590B-026B-4C9B-8EAA-9ED4D94DB1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89" t="13012" r="35444" b="18384"/>
            <a:stretch/>
          </p:blipFill>
          <p:spPr bwMode="auto">
            <a:xfrm>
              <a:off x="5989168" y="4636750"/>
              <a:ext cx="1022865" cy="506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6" name="Picture 20" descr="[webp-to-png output image]">
              <a:extLst>
                <a:ext uri="{FF2B5EF4-FFF2-40B4-BE49-F238E27FC236}">
                  <a16:creationId xmlns:a16="http://schemas.microsoft.com/office/drawing/2014/main" id="{59AAB2FC-BE71-4BD1-9CF5-42B99C4E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8834" y="4727247"/>
              <a:ext cx="1291647" cy="335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B50474AC-A045-4C3E-B0E5-6FC73CD7B635}"/>
              </a:ext>
            </a:extLst>
          </p:cNvPr>
          <p:cNvGrpSpPr/>
          <p:nvPr/>
        </p:nvGrpSpPr>
        <p:grpSpPr>
          <a:xfrm>
            <a:off x="49976" y="1226406"/>
            <a:ext cx="1728184" cy="484574"/>
            <a:chOff x="5997333" y="819350"/>
            <a:chExt cx="1728184" cy="484574"/>
          </a:xfrm>
        </p:grpSpPr>
        <p:sp>
          <p:nvSpPr>
            <p:cNvPr id="49" name="Google Shape;753;p20">
              <a:extLst>
                <a:ext uri="{FF2B5EF4-FFF2-40B4-BE49-F238E27FC236}">
                  <a16:creationId xmlns:a16="http://schemas.microsoft.com/office/drawing/2014/main" id="{3F677FF4-B64A-4AE1-B3B8-EE8D9A0F4DA5}"/>
                </a:ext>
              </a:extLst>
            </p:cNvPr>
            <p:cNvSpPr/>
            <p:nvPr/>
          </p:nvSpPr>
          <p:spPr>
            <a:xfrm>
              <a:off x="6116572" y="961211"/>
              <a:ext cx="1608945" cy="342713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200">
                <a:solidFill>
                  <a:schemeClr val="lt1"/>
                </a:solidFill>
                <a:latin typeface="+mn-ea"/>
                <a:ea typeface="+mn-ea"/>
                <a:sym typeface="Barlow"/>
              </a:endParaRPr>
            </a:p>
          </p:txBody>
        </p:sp>
        <p:sp>
          <p:nvSpPr>
            <p:cNvPr id="51" name="Google Shape;753;p20">
              <a:extLst>
                <a:ext uri="{FF2B5EF4-FFF2-40B4-BE49-F238E27FC236}">
                  <a16:creationId xmlns:a16="http://schemas.microsoft.com/office/drawing/2014/main" id="{E8D51BD9-2188-4FF9-BBE6-171EA728D016}"/>
                </a:ext>
              </a:extLst>
            </p:cNvPr>
            <p:cNvSpPr/>
            <p:nvPr/>
          </p:nvSpPr>
          <p:spPr>
            <a:xfrm>
              <a:off x="6082598" y="915727"/>
              <a:ext cx="1608946" cy="342713"/>
            </a:xfrm>
            <a:prstGeom prst="roundRect">
              <a:avLst>
                <a:gd name="adj" fmla="val 16667"/>
              </a:avLst>
            </a:prstGeom>
            <a:solidFill>
              <a:srgbClr val="268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zh-TW" altLang="en-US" sz="1500" b="1" dirty="0">
                  <a:solidFill>
                    <a:schemeClr val="lt1"/>
                  </a:solidFill>
                  <a:latin typeface="+mj-ea"/>
                  <a:ea typeface="+mj-ea"/>
                  <a:sym typeface="Barlow"/>
                </a:rPr>
                <a:t>遊戲設計</a:t>
              </a:r>
              <a:endParaRPr lang="en-US" altLang="zh-TW" sz="1200" b="1" dirty="0">
                <a:solidFill>
                  <a:schemeClr val="lt1"/>
                </a:solidFill>
                <a:latin typeface="Barlow"/>
                <a:ea typeface="+mn-ea"/>
                <a:cs typeface="Barlow"/>
                <a:sym typeface="Barlow"/>
              </a:endParaRPr>
            </a:p>
          </p:txBody>
        </p:sp>
        <p:sp>
          <p:nvSpPr>
            <p:cNvPr id="52" name="Google Shape;757;p20">
              <a:extLst>
                <a:ext uri="{FF2B5EF4-FFF2-40B4-BE49-F238E27FC236}">
                  <a16:creationId xmlns:a16="http://schemas.microsoft.com/office/drawing/2014/main" id="{F6311681-DFAA-4B52-9B4E-3708374F4EFE}"/>
                </a:ext>
              </a:extLst>
            </p:cNvPr>
            <p:cNvSpPr/>
            <p:nvPr/>
          </p:nvSpPr>
          <p:spPr>
            <a:xfrm>
              <a:off x="5997333" y="819350"/>
              <a:ext cx="350200" cy="348152"/>
            </a:xfrm>
            <a:custGeom>
              <a:avLst/>
              <a:gdLst/>
              <a:ahLst/>
              <a:cxnLst/>
              <a:rect l="l" t="t" r="r" b="b"/>
              <a:pathLst>
                <a:path w="16756" h="16658" extrusionOk="0">
                  <a:moveTo>
                    <a:pt x="13287" y="2565"/>
                  </a:moveTo>
                  <a:lnTo>
                    <a:pt x="13482" y="2590"/>
                  </a:lnTo>
                  <a:lnTo>
                    <a:pt x="13653" y="2663"/>
                  </a:lnTo>
                  <a:lnTo>
                    <a:pt x="13800" y="2736"/>
                  </a:lnTo>
                  <a:lnTo>
                    <a:pt x="13922" y="2858"/>
                  </a:lnTo>
                  <a:lnTo>
                    <a:pt x="14069" y="3005"/>
                  </a:lnTo>
                  <a:lnTo>
                    <a:pt x="14142" y="3176"/>
                  </a:lnTo>
                  <a:lnTo>
                    <a:pt x="14191" y="3371"/>
                  </a:lnTo>
                  <a:lnTo>
                    <a:pt x="14215" y="3567"/>
                  </a:lnTo>
                  <a:lnTo>
                    <a:pt x="14191" y="3738"/>
                  </a:lnTo>
                  <a:lnTo>
                    <a:pt x="14142" y="3884"/>
                  </a:lnTo>
                  <a:lnTo>
                    <a:pt x="14069" y="4055"/>
                  </a:lnTo>
                  <a:lnTo>
                    <a:pt x="13922" y="4202"/>
                  </a:lnTo>
                  <a:lnTo>
                    <a:pt x="13800" y="4348"/>
                  </a:lnTo>
                  <a:lnTo>
                    <a:pt x="13653" y="4446"/>
                  </a:lnTo>
                  <a:lnTo>
                    <a:pt x="13482" y="4495"/>
                  </a:lnTo>
                  <a:lnTo>
                    <a:pt x="13067" y="4495"/>
                  </a:lnTo>
                  <a:lnTo>
                    <a:pt x="12896" y="4446"/>
                  </a:lnTo>
                  <a:lnTo>
                    <a:pt x="12725" y="4348"/>
                  </a:lnTo>
                  <a:lnTo>
                    <a:pt x="12554" y="4202"/>
                  </a:lnTo>
                  <a:lnTo>
                    <a:pt x="12481" y="4055"/>
                  </a:lnTo>
                  <a:lnTo>
                    <a:pt x="12408" y="3884"/>
                  </a:lnTo>
                  <a:lnTo>
                    <a:pt x="12359" y="3738"/>
                  </a:lnTo>
                  <a:lnTo>
                    <a:pt x="12359" y="3567"/>
                  </a:lnTo>
                  <a:lnTo>
                    <a:pt x="12359" y="3371"/>
                  </a:lnTo>
                  <a:lnTo>
                    <a:pt x="12408" y="3176"/>
                  </a:lnTo>
                  <a:lnTo>
                    <a:pt x="12481" y="3005"/>
                  </a:lnTo>
                  <a:lnTo>
                    <a:pt x="12554" y="2858"/>
                  </a:lnTo>
                  <a:lnTo>
                    <a:pt x="12725" y="2736"/>
                  </a:lnTo>
                  <a:lnTo>
                    <a:pt x="12896" y="2663"/>
                  </a:lnTo>
                  <a:lnTo>
                    <a:pt x="13067" y="2590"/>
                  </a:lnTo>
                  <a:lnTo>
                    <a:pt x="13287" y="2565"/>
                  </a:lnTo>
                  <a:close/>
                  <a:moveTo>
                    <a:pt x="10845" y="1"/>
                  </a:moveTo>
                  <a:lnTo>
                    <a:pt x="10527" y="25"/>
                  </a:lnTo>
                  <a:lnTo>
                    <a:pt x="10210" y="74"/>
                  </a:lnTo>
                  <a:lnTo>
                    <a:pt x="9868" y="172"/>
                  </a:lnTo>
                  <a:lnTo>
                    <a:pt x="9477" y="318"/>
                  </a:lnTo>
                  <a:lnTo>
                    <a:pt x="9184" y="489"/>
                  </a:lnTo>
                  <a:lnTo>
                    <a:pt x="8891" y="660"/>
                  </a:lnTo>
                  <a:lnTo>
                    <a:pt x="8622" y="831"/>
                  </a:lnTo>
                  <a:lnTo>
                    <a:pt x="8525" y="953"/>
                  </a:lnTo>
                  <a:lnTo>
                    <a:pt x="8427" y="1051"/>
                  </a:lnTo>
                  <a:lnTo>
                    <a:pt x="416" y="8866"/>
                  </a:lnTo>
                  <a:lnTo>
                    <a:pt x="270" y="9086"/>
                  </a:lnTo>
                  <a:lnTo>
                    <a:pt x="123" y="9355"/>
                  </a:lnTo>
                  <a:lnTo>
                    <a:pt x="25" y="9624"/>
                  </a:lnTo>
                  <a:lnTo>
                    <a:pt x="1" y="9746"/>
                  </a:lnTo>
                  <a:lnTo>
                    <a:pt x="1" y="9917"/>
                  </a:lnTo>
                  <a:lnTo>
                    <a:pt x="1" y="10039"/>
                  </a:lnTo>
                  <a:lnTo>
                    <a:pt x="25" y="10136"/>
                  </a:lnTo>
                  <a:lnTo>
                    <a:pt x="123" y="10381"/>
                  </a:lnTo>
                  <a:lnTo>
                    <a:pt x="270" y="10625"/>
                  </a:lnTo>
                  <a:lnTo>
                    <a:pt x="416" y="10869"/>
                  </a:lnTo>
                  <a:lnTo>
                    <a:pt x="5911" y="16242"/>
                  </a:lnTo>
                  <a:lnTo>
                    <a:pt x="6009" y="16340"/>
                  </a:lnTo>
                  <a:lnTo>
                    <a:pt x="6131" y="16438"/>
                  </a:lnTo>
                  <a:lnTo>
                    <a:pt x="6253" y="16511"/>
                  </a:lnTo>
                  <a:lnTo>
                    <a:pt x="6400" y="16560"/>
                  </a:lnTo>
                  <a:lnTo>
                    <a:pt x="6522" y="16609"/>
                  </a:lnTo>
                  <a:lnTo>
                    <a:pt x="6668" y="16633"/>
                  </a:lnTo>
                  <a:lnTo>
                    <a:pt x="6961" y="16657"/>
                  </a:lnTo>
                  <a:lnTo>
                    <a:pt x="7206" y="16633"/>
                  </a:lnTo>
                  <a:lnTo>
                    <a:pt x="7474" y="16560"/>
                  </a:lnTo>
                  <a:lnTo>
                    <a:pt x="7596" y="16511"/>
                  </a:lnTo>
                  <a:lnTo>
                    <a:pt x="7719" y="16438"/>
                  </a:lnTo>
                  <a:lnTo>
                    <a:pt x="7816" y="16340"/>
                  </a:lnTo>
                  <a:lnTo>
                    <a:pt x="7914" y="16242"/>
                  </a:lnTo>
                  <a:lnTo>
                    <a:pt x="15803" y="8427"/>
                  </a:lnTo>
                  <a:lnTo>
                    <a:pt x="15974" y="8183"/>
                  </a:lnTo>
                  <a:lnTo>
                    <a:pt x="16169" y="7938"/>
                  </a:lnTo>
                  <a:lnTo>
                    <a:pt x="16242" y="7792"/>
                  </a:lnTo>
                  <a:lnTo>
                    <a:pt x="16340" y="7645"/>
                  </a:lnTo>
                  <a:lnTo>
                    <a:pt x="16389" y="7474"/>
                  </a:lnTo>
                  <a:lnTo>
                    <a:pt x="16438" y="7279"/>
                  </a:lnTo>
                  <a:lnTo>
                    <a:pt x="16584" y="6961"/>
                  </a:lnTo>
                  <a:lnTo>
                    <a:pt x="16682" y="6644"/>
                  </a:lnTo>
                  <a:lnTo>
                    <a:pt x="16731" y="6326"/>
                  </a:lnTo>
                  <a:lnTo>
                    <a:pt x="16755" y="6009"/>
                  </a:lnTo>
                  <a:lnTo>
                    <a:pt x="16755" y="1491"/>
                  </a:lnTo>
                  <a:lnTo>
                    <a:pt x="16731" y="1173"/>
                  </a:lnTo>
                  <a:lnTo>
                    <a:pt x="16706" y="1051"/>
                  </a:lnTo>
                  <a:lnTo>
                    <a:pt x="16657" y="905"/>
                  </a:lnTo>
                  <a:lnTo>
                    <a:pt x="16609" y="782"/>
                  </a:lnTo>
                  <a:lnTo>
                    <a:pt x="16535" y="660"/>
                  </a:lnTo>
                  <a:lnTo>
                    <a:pt x="16438" y="538"/>
                  </a:lnTo>
                  <a:lnTo>
                    <a:pt x="16340" y="416"/>
                  </a:lnTo>
                  <a:lnTo>
                    <a:pt x="16144" y="270"/>
                  </a:lnTo>
                  <a:lnTo>
                    <a:pt x="15900" y="123"/>
                  </a:lnTo>
                  <a:lnTo>
                    <a:pt x="15632" y="50"/>
                  </a:lnTo>
                  <a:lnTo>
                    <a:pt x="15509" y="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1D1680A6-A456-4414-B592-B68BE48E1E5C}"/>
              </a:ext>
            </a:extLst>
          </p:cNvPr>
          <p:cNvGrpSpPr/>
          <p:nvPr/>
        </p:nvGrpSpPr>
        <p:grpSpPr>
          <a:xfrm>
            <a:off x="1829452" y="1226406"/>
            <a:ext cx="1728184" cy="484574"/>
            <a:chOff x="5997333" y="819350"/>
            <a:chExt cx="1728184" cy="484574"/>
          </a:xfrm>
        </p:grpSpPr>
        <p:sp>
          <p:nvSpPr>
            <p:cNvPr id="54" name="Google Shape;753;p20">
              <a:extLst>
                <a:ext uri="{FF2B5EF4-FFF2-40B4-BE49-F238E27FC236}">
                  <a16:creationId xmlns:a16="http://schemas.microsoft.com/office/drawing/2014/main" id="{4323FE48-D5FB-4EBA-9779-6EDFCB5FA152}"/>
                </a:ext>
              </a:extLst>
            </p:cNvPr>
            <p:cNvSpPr/>
            <p:nvPr/>
          </p:nvSpPr>
          <p:spPr>
            <a:xfrm>
              <a:off x="6116572" y="961211"/>
              <a:ext cx="1608945" cy="342713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200">
                <a:solidFill>
                  <a:schemeClr val="lt1"/>
                </a:solidFill>
                <a:latin typeface="+mn-ea"/>
                <a:ea typeface="+mn-ea"/>
                <a:sym typeface="Barlow"/>
              </a:endParaRPr>
            </a:p>
          </p:txBody>
        </p:sp>
        <p:sp>
          <p:nvSpPr>
            <p:cNvPr id="55" name="Google Shape;753;p20">
              <a:extLst>
                <a:ext uri="{FF2B5EF4-FFF2-40B4-BE49-F238E27FC236}">
                  <a16:creationId xmlns:a16="http://schemas.microsoft.com/office/drawing/2014/main" id="{46D54459-214C-467E-BE44-18DD5E5C7CB7}"/>
                </a:ext>
              </a:extLst>
            </p:cNvPr>
            <p:cNvSpPr/>
            <p:nvPr/>
          </p:nvSpPr>
          <p:spPr>
            <a:xfrm>
              <a:off x="6082598" y="915727"/>
              <a:ext cx="1608946" cy="342713"/>
            </a:xfrm>
            <a:prstGeom prst="roundRect">
              <a:avLst>
                <a:gd name="adj" fmla="val 16667"/>
              </a:avLst>
            </a:prstGeom>
            <a:solidFill>
              <a:srgbClr val="268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zh-TW" altLang="en-US" sz="1500" b="1" dirty="0">
                  <a:solidFill>
                    <a:schemeClr val="lt1"/>
                  </a:solidFill>
                  <a:latin typeface="+mj-ea"/>
                  <a:ea typeface="+mj-ea"/>
                  <a:sym typeface="Barlow"/>
                </a:rPr>
                <a:t>前端網頁設計</a:t>
              </a:r>
              <a:endParaRPr lang="en-US" altLang="zh-TW" sz="1200" b="1" dirty="0">
                <a:solidFill>
                  <a:schemeClr val="lt1"/>
                </a:solidFill>
                <a:latin typeface="Barlow"/>
                <a:ea typeface="+mn-ea"/>
                <a:cs typeface="Barlow"/>
                <a:sym typeface="Barlow"/>
              </a:endParaRPr>
            </a:p>
          </p:txBody>
        </p:sp>
        <p:sp>
          <p:nvSpPr>
            <p:cNvPr id="56" name="Google Shape;757;p20">
              <a:extLst>
                <a:ext uri="{FF2B5EF4-FFF2-40B4-BE49-F238E27FC236}">
                  <a16:creationId xmlns:a16="http://schemas.microsoft.com/office/drawing/2014/main" id="{7B870ADE-5027-440B-888F-4A5D9CE8994A}"/>
                </a:ext>
              </a:extLst>
            </p:cNvPr>
            <p:cNvSpPr/>
            <p:nvPr/>
          </p:nvSpPr>
          <p:spPr>
            <a:xfrm>
              <a:off x="5997333" y="819350"/>
              <a:ext cx="350200" cy="348152"/>
            </a:xfrm>
            <a:custGeom>
              <a:avLst/>
              <a:gdLst/>
              <a:ahLst/>
              <a:cxnLst/>
              <a:rect l="l" t="t" r="r" b="b"/>
              <a:pathLst>
                <a:path w="16756" h="16658" extrusionOk="0">
                  <a:moveTo>
                    <a:pt x="13287" y="2565"/>
                  </a:moveTo>
                  <a:lnTo>
                    <a:pt x="13482" y="2590"/>
                  </a:lnTo>
                  <a:lnTo>
                    <a:pt x="13653" y="2663"/>
                  </a:lnTo>
                  <a:lnTo>
                    <a:pt x="13800" y="2736"/>
                  </a:lnTo>
                  <a:lnTo>
                    <a:pt x="13922" y="2858"/>
                  </a:lnTo>
                  <a:lnTo>
                    <a:pt x="14069" y="3005"/>
                  </a:lnTo>
                  <a:lnTo>
                    <a:pt x="14142" y="3176"/>
                  </a:lnTo>
                  <a:lnTo>
                    <a:pt x="14191" y="3371"/>
                  </a:lnTo>
                  <a:lnTo>
                    <a:pt x="14215" y="3567"/>
                  </a:lnTo>
                  <a:lnTo>
                    <a:pt x="14191" y="3738"/>
                  </a:lnTo>
                  <a:lnTo>
                    <a:pt x="14142" y="3884"/>
                  </a:lnTo>
                  <a:lnTo>
                    <a:pt x="14069" y="4055"/>
                  </a:lnTo>
                  <a:lnTo>
                    <a:pt x="13922" y="4202"/>
                  </a:lnTo>
                  <a:lnTo>
                    <a:pt x="13800" y="4348"/>
                  </a:lnTo>
                  <a:lnTo>
                    <a:pt x="13653" y="4446"/>
                  </a:lnTo>
                  <a:lnTo>
                    <a:pt x="13482" y="4495"/>
                  </a:lnTo>
                  <a:lnTo>
                    <a:pt x="13067" y="4495"/>
                  </a:lnTo>
                  <a:lnTo>
                    <a:pt x="12896" y="4446"/>
                  </a:lnTo>
                  <a:lnTo>
                    <a:pt x="12725" y="4348"/>
                  </a:lnTo>
                  <a:lnTo>
                    <a:pt x="12554" y="4202"/>
                  </a:lnTo>
                  <a:lnTo>
                    <a:pt x="12481" y="4055"/>
                  </a:lnTo>
                  <a:lnTo>
                    <a:pt x="12408" y="3884"/>
                  </a:lnTo>
                  <a:lnTo>
                    <a:pt x="12359" y="3738"/>
                  </a:lnTo>
                  <a:lnTo>
                    <a:pt x="12359" y="3567"/>
                  </a:lnTo>
                  <a:lnTo>
                    <a:pt x="12359" y="3371"/>
                  </a:lnTo>
                  <a:lnTo>
                    <a:pt x="12408" y="3176"/>
                  </a:lnTo>
                  <a:lnTo>
                    <a:pt x="12481" y="3005"/>
                  </a:lnTo>
                  <a:lnTo>
                    <a:pt x="12554" y="2858"/>
                  </a:lnTo>
                  <a:lnTo>
                    <a:pt x="12725" y="2736"/>
                  </a:lnTo>
                  <a:lnTo>
                    <a:pt x="12896" y="2663"/>
                  </a:lnTo>
                  <a:lnTo>
                    <a:pt x="13067" y="2590"/>
                  </a:lnTo>
                  <a:lnTo>
                    <a:pt x="13287" y="2565"/>
                  </a:lnTo>
                  <a:close/>
                  <a:moveTo>
                    <a:pt x="10845" y="1"/>
                  </a:moveTo>
                  <a:lnTo>
                    <a:pt x="10527" y="25"/>
                  </a:lnTo>
                  <a:lnTo>
                    <a:pt x="10210" y="74"/>
                  </a:lnTo>
                  <a:lnTo>
                    <a:pt x="9868" y="172"/>
                  </a:lnTo>
                  <a:lnTo>
                    <a:pt x="9477" y="318"/>
                  </a:lnTo>
                  <a:lnTo>
                    <a:pt x="9184" y="489"/>
                  </a:lnTo>
                  <a:lnTo>
                    <a:pt x="8891" y="660"/>
                  </a:lnTo>
                  <a:lnTo>
                    <a:pt x="8622" y="831"/>
                  </a:lnTo>
                  <a:lnTo>
                    <a:pt x="8525" y="953"/>
                  </a:lnTo>
                  <a:lnTo>
                    <a:pt x="8427" y="1051"/>
                  </a:lnTo>
                  <a:lnTo>
                    <a:pt x="416" y="8866"/>
                  </a:lnTo>
                  <a:lnTo>
                    <a:pt x="270" y="9086"/>
                  </a:lnTo>
                  <a:lnTo>
                    <a:pt x="123" y="9355"/>
                  </a:lnTo>
                  <a:lnTo>
                    <a:pt x="25" y="9624"/>
                  </a:lnTo>
                  <a:lnTo>
                    <a:pt x="1" y="9746"/>
                  </a:lnTo>
                  <a:lnTo>
                    <a:pt x="1" y="9917"/>
                  </a:lnTo>
                  <a:lnTo>
                    <a:pt x="1" y="10039"/>
                  </a:lnTo>
                  <a:lnTo>
                    <a:pt x="25" y="10136"/>
                  </a:lnTo>
                  <a:lnTo>
                    <a:pt x="123" y="10381"/>
                  </a:lnTo>
                  <a:lnTo>
                    <a:pt x="270" y="10625"/>
                  </a:lnTo>
                  <a:lnTo>
                    <a:pt x="416" y="10869"/>
                  </a:lnTo>
                  <a:lnTo>
                    <a:pt x="5911" y="16242"/>
                  </a:lnTo>
                  <a:lnTo>
                    <a:pt x="6009" y="16340"/>
                  </a:lnTo>
                  <a:lnTo>
                    <a:pt x="6131" y="16438"/>
                  </a:lnTo>
                  <a:lnTo>
                    <a:pt x="6253" y="16511"/>
                  </a:lnTo>
                  <a:lnTo>
                    <a:pt x="6400" y="16560"/>
                  </a:lnTo>
                  <a:lnTo>
                    <a:pt x="6522" y="16609"/>
                  </a:lnTo>
                  <a:lnTo>
                    <a:pt x="6668" y="16633"/>
                  </a:lnTo>
                  <a:lnTo>
                    <a:pt x="6961" y="16657"/>
                  </a:lnTo>
                  <a:lnTo>
                    <a:pt x="7206" y="16633"/>
                  </a:lnTo>
                  <a:lnTo>
                    <a:pt x="7474" y="16560"/>
                  </a:lnTo>
                  <a:lnTo>
                    <a:pt x="7596" y="16511"/>
                  </a:lnTo>
                  <a:lnTo>
                    <a:pt x="7719" y="16438"/>
                  </a:lnTo>
                  <a:lnTo>
                    <a:pt x="7816" y="16340"/>
                  </a:lnTo>
                  <a:lnTo>
                    <a:pt x="7914" y="16242"/>
                  </a:lnTo>
                  <a:lnTo>
                    <a:pt x="15803" y="8427"/>
                  </a:lnTo>
                  <a:lnTo>
                    <a:pt x="15974" y="8183"/>
                  </a:lnTo>
                  <a:lnTo>
                    <a:pt x="16169" y="7938"/>
                  </a:lnTo>
                  <a:lnTo>
                    <a:pt x="16242" y="7792"/>
                  </a:lnTo>
                  <a:lnTo>
                    <a:pt x="16340" y="7645"/>
                  </a:lnTo>
                  <a:lnTo>
                    <a:pt x="16389" y="7474"/>
                  </a:lnTo>
                  <a:lnTo>
                    <a:pt x="16438" y="7279"/>
                  </a:lnTo>
                  <a:lnTo>
                    <a:pt x="16584" y="6961"/>
                  </a:lnTo>
                  <a:lnTo>
                    <a:pt x="16682" y="6644"/>
                  </a:lnTo>
                  <a:lnTo>
                    <a:pt x="16731" y="6326"/>
                  </a:lnTo>
                  <a:lnTo>
                    <a:pt x="16755" y="6009"/>
                  </a:lnTo>
                  <a:lnTo>
                    <a:pt x="16755" y="1491"/>
                  </a:lnTo>
                  <a:lnTo>
                    <a:pt x="16731" y="1173"/>
                  </a:lnTo>
                  <a:lnTo>
                    <a:pt x="16706" y="1051"/>
                  </a:lnTo>
                  <a:lnTo>
                    <a:pt x="16657" y="905"/>
                  </a:lnTo>
                  <a:lnTo>
                    <a:pt x="16609" y="782"/>
                  </a:lnTo>
                  <a:lnTo>
                    <a:pt x="16535" y="660"/>
                  </a:lnTo>
                  <a:lnTo>
                    <a:pt x="16438" y="538"/>
                  </a:lnTo>
                  <a:lnTo>
                    <a:pt x="16340" y="416"/>
                  </a:lnTo>
                  <a:lnTo>
                    <a:pt x="16144" y="270"/>
                  </a:lnTo>
                  <a:lnTo>
                    <a:pt x="15900" y="123"/>
                  </a:lnTo>
                  <a:lnTo>
                    <a:pt x="15632" y="50"/>
                  </a:lnTo>
                  <a:lnTo>
                    <a:pt x="15509" y="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1618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90096BC-B9B0-4E5C-A806-D35E2B48E351}"/>
              </a:ext>
            </a:extLst>
          </p:cNvPr>
          <p:cNvSpPr/>
          <p:nvPr/>
        </p:nvSpPr>
        <p:spPr>
          <a:xfrm>
            <a:off x="0" y="1144330"/>
            <a:ext cx="9144000" cy="3062338"/>
          </a:xfrm>
          <a:prstGeom prst="rect">
            <a:avLst/>
          </a:prstGeom>
          <a:solidFill>
            <a:srgbClr val="268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16" name="Google Shape;2116;p40"/>
          <p:cNvSpPr txBox="1">
            <a:spLocks noGrp="1"/>
          </p:cNvSpPr>
          <p:nvPr>
            <p:ph type="title"/>
          </p:nvPr>
        </p:nvSpPr>
        <p:spPr>
          <a:xfrm>
            <a:off x="457200" y="457322"/>
            <a:ext cx="5640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zh-TW" altLang="en-US" sz="2800" b="1" dirty="0">
                <a:solidFill>
                  <a:srgbClr val="E95689"/>
                </a:solidFill>
                <a:latin typeface="Chiron Sans HK Pro Medium" panose="020B0600000000000000" pitchFamily="34" charset="-120"/>
                <a:ea typeface="Chiron Sans HK Pro Medium" panose="020B0600000000000000" pitchFamily="34" charset="-120"/>
              </a:rPr>
              <a:t>團隊</a:t>
            </a:r>
            <a:r>
              <a:rPr lang="zh-TW" altLang="en-US" sz="2800" b="1" dirty="0">
                <a:latin typeface="Chiron Sans HK Pro Medium" panose="020B0600000000000000" pitchFamily="34" charset="-120"/>
                <a:ea typeface="Chiron Sans HK Pro Medium" panose="020B0600000000000000" pitchFamily="34" charset="-120"/>
              </a:rPr>
              <a:t>成員</a:t>
            </a:r>
            <a:endParaRPr sz="2800" b="1" dirty="0">
              <a:latin typeface="Chiron Sans HK Pro Medium" panose="020B0600000000000000" pitchFamily="34" charset="-120"/>
              <a:ea typeface="Chiron Sans HK Pro Medium" panose="020B0600000000000000" pitchFamily="34" charset="-120"/>
            </a:endParaRPr>
          </a:p>
        </p:txBody>
      </p:sp>
      <p:sp>
        <p:nvSpPr>
          <p:cNvPr id="2117" name="Google Shape;2117;p4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+mj-ea"/>
                <a:ea typeface="+mj-ea"/>
              </a:rPr>
              <a:t>2</a:t>
            </a:fld>
            <a:endParaRPr dirty="0">
              <a:latin typeface="+mj-ea"/>
              <a:ea typeface="+mj-ea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7BCEE8BA-FC35-42B2-BB65-68D8DC320CF1}"/>
              </a:ext>
            </a:extLst>
          </p:cNvPr>
          <p:cNvGrpSpPr/>
          <p:nvPr/>
        </p:nvGrpSpPr>
        <p:grpSpPr>
          <a:xfrm>
            <a:off x="171488" y="4325556"/>
            <a:ext cx="2009180" cy="721244"/>
            <a:chOff x="171488" y="4325556"/>
            <a:chExt cx="2009180" cy="721244"/>
          </a:xfrm>
        </p:grpSpPr>
        <p:sp>
          <p:nvSpPr>
            <p:cNvPr id="30" name="Google Shape;2125;p40">
              <a:extLst>
                <a:ext uri="{FF2B5EF4-FFF2-40B4-BE49-F238E27FC236}">
                  <a16:creationId xmlns:a16="http://schemas.microsoft.com/office/drawing/2014/main" id="{35B116F3-46AD-49DC-9F40-5C368B21FC32}"/>
                </a:ext>
              </a:extLst>
            </p:cNvPr>
            <p:cNvSpPr txBox="1">
              <a:spLocks/>
            </p:cNvSpPr>
            <p:nvPr/>
          </p:nvSpPr>
          <p:spPr>
            <a:xfrm>
              <a:off x="571723" y="4531461"/>
              <a:ext cx="1608945" cy="3139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Barlow"/>
                <a:buChar char="▸"/>
                <a:defRPr sz="2000" b="0" i="0" u="none" strike="noStrike" cap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defRPr>
              </a:lvl1pPr>
              <a:lvl2pPr marL="914400" marR="0" lvl="1" indent="-3429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Barlow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defRPr>
              </a:lvl2pPr>
              <a:lvl3pPr marL="1371600" marR="0" lvl="2" indent="-3429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Barlow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defRPr>
              </a:lvl3pPr>
              <a:lvl4pPr marL="1828800" marR="0" lvl="3" indent="-3556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arlow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defRPr>
              </a:lvl4pPr>
              <a:lvl5pPr marL="2286000" marR="0" lvl="4" indent="-3556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arlow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defRPr>
              </a:lvl5pPr>
              <a:lvl6pPr marL="2743200" marR="0" lvl="5" indent="-3556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arlow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defRPr>
              </a:lvl6pPr>
              <a:lvl7pPr marL="3200400" marR="0" lvl="6" indent="-3556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arlow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defRPr>
              </a:lvl7pPr>
              <a:lvl8pPr marL="3657600" marR="0" lvl="7" indent="-3556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arlow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defRPr>
              </a:lvl8pPr>
              <a:lvl9pPr marL="4114800" marR="0" lvl="8" indent="-3556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arlow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defRPr>
              </a:lvl9pPr>
            </a:lstStyle>
            <a:p>
              <a:pPr marL="0" indent="0" algn="ctr">
                <a:buFont typeface="Barlow"/>
                <a:buNone/>
              </a:pPr>
              <a:r>
                <a:rPr lang="zh-TW" altLang="en-US" sz="1400" b="1" dirty="0">
                  <a:solidFill>
                    <a:srgbClr val="2683C6"/>
                  </a:solidFill>
                  <a:latin typeface="Chiron Sans HK Pro Medium" panose="020B0600000000000000" pitchFamily="34" charset="-120"/>
                  <a:ea typeface="Chiron Sans HK Pro Medium" panose="020B0600000000000000" pitchFamily="34" charset="-120"/>
                  <a:cs typeface="Microsoft JhengHei"/>
                  <a:sym typeface="Microsoft JhengHei"/>
                </a:rPr>
                <a:t>普羅程式</a:t>
              </a:r>
              <a:endParaRPr lang="zh-TW" altLang="en-US" sz="900" b="1" dirty="0">
                <a:solidFill>
                  <a:srgbClr val="2683C6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357CFC6C-8709-43DA-A8F4-ADDC17C8DBA0}"/>
                </a:ext>
              </a:extLst>
            </p:cNvPr>
            <p:cNvGrpSpPr/>
            <p:nvPr/>
          </p:nvGrpSpPr>
          <p:grpSpPr>
            <a:xfrm>
              <a:off x="171488" y="4325556"/>
              <a:ext cx="721244" cy="721244"/>
              <a:chOff x="3235195" y="4252093"/>
              <a:chExt cx="721244" cy="721244"/>
            </a:xfrm>
          </p:grpSpPr>
          <p:sp>
            <p:nvSpPr>
              <p:cNvPr id="33" name="橢圓 32">
                <a:extLst>
                  <a:ext uri="{FF2B5EF4-FFF2-40B4-BE49-F238E27FC236}">
                    <a16:creationId xmlns:a16="http://schemas.microsoft.com/office/drawing/2014/main" id="{C01CEC9E-A671-4373-867C-7A29394A6096}"/>
                  </a:ext>
                </a:extLst>
              </p:cNvPr>
              <p:cNvSpPr/>
              <p:nvPr/>
            </p:nvSpPr>
            <p:spPr>
              <a:xfrm>
                <a:off x="3235195" y="4252093"/>
                <a:ext cx="721244" cy="721244"/>
              </a:xfrm>
              <a:prstGeom prst="ellipse">
                <a:avLst/>
              </a:prstGeom>
              <a:solidFill>
                <a:schemeClr val="tx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2E6ED3FD-96E0-45B6-9B76-BD0790597D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76454" y="4293352"/>
                <a:ext cx="638726" cy="638726"/>
              </a:xfrm>
              <a:prstGeom prst="rect">
                <a:avLst/>
              </a:prstGeom>
            </p:spPr>
          </p:pic>
        </p:grp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7C16435D-BF05-42C7-AD5D-CFF83A87D98F}"/>
              </a:ext>
            </a:extLst>
          </p:cNvPr>
          <p:cNvGrpSpPr/>
          <p:nvPr/>
        </p:nvGrpSpPr>
        <p:grpSpPr>
          <a:xfrm>
            <a:off x="3621999" y="1338615"/>
            <a:ext cx="2998728" cy="2514965"/>
            <a:chOff x="3621999" y="1338615"/>
            <a:chExt cx="2998728" cy="2514965"/>
          </a:xfrm>
        </p:grpSpPr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A5592AD6-C111-491D-9198-372DD1C12EF7}"/>
                </a:ext>
              </a:extLst>
            </p:cNvPr>
            <p:cNvGrpSpPr/>
            <p:nvPr/>
          </p:nvGrpSpPr>
          <p:grpSpPr>
            <a:xfrm>
              <a:off x="3621999" y="1338615"/>
              <a:ext cx="2998728" cy="2514965"/>
              <a:chOff x="913436" y="1338615"/>
              <a:chExt cx="2998728" cy="2514965"/>
            </a:xfrm>
          </p:grpSpPr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id="{F490BF36-F7B8-4227-840D-F214825014D1}"/>
                  </a:ext>
                </a:extLst>
              </p:cNvPr>
              <p:cNvGrpSpPr/>
              <p:nvPr/>
            </p:nvGrpSpPr>
            <p:grpSpPr>
              <a:xfrm>
                <a:off x="913436" y="1338615"/>
                <a:ext cx="2998728" cy="1912492"/>
                <a:chOff x="913436" y="1338615"/>
                <a:chExt cx="2998728" cy="1912492"/>
              </a:xfrm>
            </p:grpSpPr>
            <p:sp>
              <p:nvSpPr>
                <p:cNvPr id="42" name="橢圓 41">
                  <a:extLst>
                    <a:ext uri="{FF2B5EF4-FFF2-40B4-BE49-F238E27FC236}">
                      <a16:creationId xmlns:a16="http://schemas.microsoft.com/office/drawing/2014/main" id="{118086A6-5A07-41B1-9A7E-2DB103C06572}"/>
                    </a:ext>
                  </a:extLst>
                </p:cNvPr>
                <p:cNvSpPr/>
                <p:nvPr/>
              </p:nvSpPr>
              <p:spPr>
                <a:xfrm>
                  <a:off x="913436" y="1338615"/>
                  <a:ext cx="1889736" cy="1889736"/>
                </a:xfrm>
                <a:prstGeom prst="ellipse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1" name="Google Shape;2125;p40">
                  <a:extLst>
                    <a:ext uri="{FF2B5EF4-FFF2-40B4-BE49-F238E27FC236}">
                      <a16:creationId xmlns:a16="http://schemas.microsoft.com/office/drawing/2014/main" id="{F3433F42-D123-4C78-AF39-22AB0B7A1D5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22428" y="2870234"/>
                  <a:ext cx="1889736" cy="38087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42900" algn="l" rtl="0">
                    <a:lnSpc>
                      <a:spcPct val="11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1800"/>
                    <a:buFont typeface="Barlow"/>
                    <a:buChar char="▸"/>
                    <a:defRPr sz="2000" b="0" i="0" u="none" strike="noStrike" cap="none">
                      <a:solidFill>
                        <a:schemeClr val="dk1"/>
                      </a:solidFill>
                      <a:latin typeface="Barlow"/>
                      <a:ea typeface="Barlow"/>
                      <a:cs typeface="Barlow"/>
                      <a:sym typeface="Barlow"/>
                    </a:defRPr>
                  </a:lvl1pPr>
                  <a:lvl2pPr marL="914400" marR="0" lvl="1" indent="-342900" algn="l" rtl="0">
                    <a:lnSpc>
                      <a:spcPct val="11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1800"/>
                    <a:buFont typeface="Barlow"/>
                    <a:buChar char="▹"/>
                    <a:defRPr sz="2000" b="0" i="0" u="none" strike="noStrike" cap="none">
                      <a:solidFill>
                        <a:schemeClr val="dk1"/>
                      </a:solidFill>
                      <a:latin typeface="Barlow"/>
                      <a:ea typeface="Barlow"/>
                      <a:cs typeface="Barlow"/>
                      <a:sym typeface="Barlow"/>
                    </a:defRPr>
                  </a:lvl2pPr>
                  <a:lvl3pPr marL="1371600" marR="0" lvl="2" indent="-342900" algn="l" rtl="0">
                    <a:lnSpc>
                      <a:spcPct val="11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1800"/>
                    <a:buFont typeface="Barlow"/>
                    <a:buChar char="▹"/>
                    <a:defRPr sz="2000" b="0" i="0" u="none" strike="noStrike" cap="none">
                      <a:solidFill>
                        <a:schemeClr val="dk1"/>
                      </a:solidFill>
                      <a:latin typeface="Barlow"/>
                      <a:ea typeface="Barlow"/>
                      <a:cs typeface="Barlow"/>
                      <a:sym typeface="Barlow"/>
                    </a:defRPr>
                  </a:lvl3pPr>
                  <a:lvl4pPr marL="1828800" marR="0" lvl="3" indent="-355600" algn="l" rtl="0">
                    <a:lnSpc>
                      <a:spcPct val="11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Barlow"/>
                    <a:buChar char="▹"/>
                    <a:defRPr sz="2000" b="0" i="0" u="none" strike="noStrike" cap="none">
                      <a:solidFill>
                        <a:schemeClr val="dk1"/>
                      </a:solidFill>
                      <a:latin typeface="Barlow"/>
                      <a:ea typeface="Barlow"/>
                      <a:cs typeface="Barlow"/>
                      <a:sym typeface="Barlow"/>
                    </a:defRPr>
                  </a:lvl4pPr>
                  <a:lvl5pPr marL="2286000" marR="0" lvl="4" indent="-355600" algn="l" rtl="0">
                    <a:lnSpc>
                      <a:spcPct val="11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Barlow"/>
                    <a:buChar char="▹"/>
                    <a:defRPr sz="2000" b="0" i="0" u="none" strike="noStrike" cap="none">
                      <a:solidFill>
                        <a:schemeClr val="dk1"/>
                      </a:solidFill>
                      <a:latin typeface="Barlow"/>
                      <a:ea typeface="Barlow"/>
                      <a:cs typeface="Barlow"/>
                      <a:sym typeface="Barlow"/>
                    </a:defRPr>
                  </a:lvl5pPr>
                  <a:lvl6pPr marL="2743200" marR="0" lvl="5" indent="-355600" algn="l" rtl="0">
                    <a:lnSpc>
                      <a:spcPct val="11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Barlow"/>
                    <a:buChar char="▹"/>
                    <a:defRPr sz="2000" b="0" i="0" u="none" strike="noStrike" cap="none">
                      <a:solidFill>
                        <a:schemeClr val="dk1"/>
                      </a:solidFill>
                      <a:latin typeface="Barlow"/>
                      <a:ea typeface="Barlow"/>
                      <a:cs typeface="Barlow"/>
                      <a:sym typeface="Barlow"/>
                    </a:defRPr>
                  </a:lvl6pPr>
                  <a:lvl7pPr marL="3200400" marR="0" lvl="6" indent="-355600" algn="l" rtl="0">
                    <a:lnSpc>
                      <a:spcPct val="11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Barlow"/>
                    <a:buChar char="▹"/>
                    <a:defRPr sz="2000" b="0" i="0" u="none" strike="noStrike" cap="none">
                      <a:solidFill>
                        <a:schemeClr val="dk1"/>
                      </a:solidFill>
                      <a:latin typeface="Barlow"/>
                      <a:ea typeface="Barlow"/>
                      <a:cs typeface="Barlow"/>
                      <a:sym typeface="Barlow"/>
                    </a:defRPr>
                  </a:lvl7pPr>
                  <a:lvl8pPr marL="3657600" marR="0" lvl="7" indent="-355600" algn="l" rtl="0">
                    <a:lnSpc>
                      <a:spcPct val="11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Barlow"/>
                    <a:buChar char="▹"/>
                    <a:defRPr sz="2000" b="0" i="0" u="none" strike="noStrike" cap="none">
                      <a:solidFill>
                        <a:schemeClr val="dk1"/>
                      </a:solidFill>
                      <a:latin typeface="Barlow"/>
                      <a:ea typeface="Barlow"/>
                      <a:cs typeface="Barlow"/>
                      <a:sym typeface="Barlow"/>
                    </a:defRPr>
                  </a:lvl8pPr>
                  <a:lvl9pPr marL="4114800" marR="0" lvl="8" indent="-355600" algn="l" rtl="0">
                    <a:lnSpc>
                      <a:spcPct val="11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Barlow"/>
                    <a:buChar char="▹"/>
                    <a:defRPr sz="2000" b="0" i="0" u="none" strike="noStrike" cap="none">
                      <a:solidFill>
                        <a:schemeClr val="dk1"/>
                      </a:solidFill>
                      <a:latin typeface="Barlow"/>
                      <a:ea typeface="Barlow"/>
                      <a:cs typeface="Barlow"/>
                      <a:sym typeface="Barlow"/>
                    </a:defRPr>
                  </a:lvl9pPr>
                </a:lstStyle>
                <a:p>
                  <a:pPr marL="0" indent="0" algn="ctr">
                    <a:spcBef>
                      <a:spcPts val="0"/>
                    </a:spcBef>
                    <a:buFont typeface="Barlow"/>
                    <a:buNone/>
                  </a:pPr>
                  <a:r>
                    <a:rPr lang="zh-TW" altLang="en-US" sz="1050" b="1" dirty="0">
                      <a:solidFill>
                        <a:schemeClr val="bg1"/>
                      </a:solidFill>
                      <a:latin typeface="+mj-ea"/>
                      <a:ea typeface="+mj-ea"/>
                      <a:cs typeface="Microsoft JhengHei"/>
                      <a:sym typeface="Microsoft JhengHei"/>
                    </a:rPr>
                    <a:t>海大</a:t>
                  </a:r>
                  <a:r>
                    <a:rPr lang="zh-TW" altLang="en-US" sz="1200" b="1" dirty="0">
                      <a:solidFill>
                        <a:srgbClr val="FFC000"/>
                      </a:solidFill>
                      <a:latin typeface="+mj-ea"/>
                      <a:ea typeface="+mj-ea"/>
                      <a:cs typeface="Microsoft JhengHei"/>
                      <a:sym typeface="Microsoft JhengHei"/>
                    </a:rPr>
                    <a:t>資工</a:t>
                  </a:r>
                  <a:endParaRPr lang="en-US" altLang="zh-TW" sz="1050" b="1" dirty="0">
                    <a:solidFill>
                      <a:srgbClr val="FFC000"/>
                    </a:solidFill>
                    <a:latin typeface="+mj-ea"/>
                    <a:ea typeface="+mj-ea"/>
                    <a:cs typeface="Microsoft JhengHei"/>
                    <a:sym typeface="Microsoft JhengHei"/>
                  </a:endParaRPr>
                </a:p>
                <a:p>
                  <a:pPr marL="0" indent="0" algn="ctr">
                    <a:spcBef>
                      <a:spcPts val="0"/>
                    </a:spcBef>
                    <a:buFont typeface="Barlow"/>
                    <a:buNone/>
                  </a:pPr>
                  <a:r>
                    <a:rPr lang="zh-TW" altLang="en-US" sz="1050" b="1" dirty="0">
                      <a:solidFill>
                        <a:schemeClr val="bg1"/>
                      </a:solidFill>
                      <a:latin typeface="+mj-ea"/>
                      <a:ea typeface="+mj-ea"/>
                      <a:cs typeface="Microsoft JhengHei"/>
                      <a:sym typeface="Microsoft JhengHei"/>
                    </a:rPr>
                    <a:t>交大</a:t>
                  </a:r>
                  <a:r>
                    <a:rPr lang="en-US" altLang="zh-TW" sz="1050" b="1" dirty="0">
                      <a:solidFill>
                        <a:srgbClr val="FFC000"/>
                      </a:solidFill>
                      <a:latin typeface="+mj-ea"/>
                      <a:ea typeface="+mj-ea"/>
                      <a:cs typeface="Microsoft JhengHei"/>
                      <a:sym typeface="Microsoft JhengHei"/>
                    </a:rPr>
                    <a:t>AI</a:t>
                  </a:r>
                  <a:r>
                    <a:rPr lang="zh-TW" altLang="en-US" sz="1050" b="1" dirty="0">
                      <a:solidFill>
                        <a:srgbClr val="FFC000"/>
                      </a:solidFill>
                      <a:latin typeface="+mj-ea"/>
                      <a:ea typeface="+mj-ea"/>
                      <a:cs typeface="Microsoft JhengHei"/>
                      <a:sym typeface="Microsoft JhengHei"/>
                    </a:rPr>
                    <a:t>所</a:t>
                  </a:r>
                  <a:endParaRPr lang="en-US" altLang="zh-TW" sz="1050" b="1" dirty="0">
                    <a:solidFill>
                      <a:srgbClr val="FFC000"/>
                    </a:solidFill>
                    <a:latin typeface="+mj-ea"/>
                    <a:ea typeface="+mj-ea"/>
                    <a:cs typeface="Microsoft JhengHei"/>
                    <a:sym typeface="Microsoft JhengHei"/>
                  </a:endParaRPr>
                </a:p>
              </p:txBody>
            </p:sp>
          </p:grpSp>
          <p:sp>
            <p:nvSpPr>
              <p:cNvPr id="39" name="Google Shape;2125;p40">
                <a:extLst>
                  <a:ext uri="{FF2B5EF4-FFF2-40B4-BE49-F238E27FC236}">
                    <a16:creationId xmlns:a16="http://schemas.microsoft.com/office/drawing/2014/main" id="{475F6B4D-CA2C-455F-9604-0B266FDE3C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3436" y="3225716"/>
                <a:ext cx="1889736" cy="6278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/>
                  </a:buClr>
                  <a:buSzPts val="1800"/>
                  <a:buFont typeface="Barlow"/>
                  <a:buChar char="▸"/>
                  <a:defRPr sz="20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1pPr>
                <a:lvl2pPr marL="914400" marR="0" lvl="1" indent="-342900" algn="l" rtl="0">
                  <a:lnSpc>
                    <a:spcPct val="11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/>
                  </a:buClr>
                  <a:buSzPts val="1800"/>
                  <a:buFont typeface="Barlow"/>
                  <a:buChar char="▹"/>
                  <a:defRPr sz="20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2pPr>
                <a:lvl3pPr marL="1371600" marR="0" lvl="2" indent="-342900" algn="l" rtl="0">
                  <a:lnSpc>
                    <a:spcPct val="11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/>
                  </a:buClr>
                  <a:buSzPts val="1800"/>
                  <a:buFont typeface="Barlow"/>
                  <a:buChar char="▹"/>
                  <a:defRPr sz="20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3pPr>
                <a:lvl4pPr marL="1828800" marR="0" lvl="3" indent="-355600" algn="l" rtl="0">
                  <a:lnSpc>
                    <a:spcPct val="11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arlow"/>
                  <a:buChar char="▹"/>
                  <a:defRPr sz="20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4pPr>
                <a:lvl5pPr marL="2286000" marR="0" lvl="4" indent="-355600" algn="l" rtl="0">
                  <a:lnSpc>
                    <a:spcPct val="11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arlow"/>
                  <a:buChar char="▹"/>
                  <a:defRPr sz="20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5pPr>
                <a:lvl6pPr marL="2743200" marR="0" lvl="5" indent="-355600" algn="l" rtl="0">
                  <a:lnSpc>
                    <a:spcPct val="11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arlow"/>
                  <a:buChar char="▹"/>
                  <a:defRPr sz="20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6pPr>
                <a:lvl7pPr marL="3200400" marR="0" lvl="6" indent="-355600" algn="l" rtl="0">
                  <a:lnSpc>
                    <a:spcPct val="11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arlow"/>
                  <a:buChar char="▹"/>
                  <a:defRPr sz="20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7pPr>
                <a:lvl8pPr marL="3657600" marR="0" lvl="7" indent="-355600" algn="l" rtl="0">
                  <a:lnSpc>
                    <a:spcPct val="11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arlow"/>
                  <a:buChar char="▹"/>
                  <a:defRPr sz="20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8pPr>
                <a:lvl9pPr marL="4114800" marR="0" lvl="8" indent="-355600" algn="l" rtl="0">
                  <a:lnSpc>
                    <a:spcPct val="11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arlow"/>
                  <a:buChar char="▹"/>
                  <a:defRPr sz="20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zh-TW" sz="1400" b="1" dirty="0">
                    <a:solidFill>
                      <a:srgbClr val="FFC000"/>
                    </a:solidFill>
                    <a:latin typeface="+mj-ea"/>
                    <a:ea typeface="+mj-ea"/>
                    <a:sym typeface="Microsoft JhengHei"/>
                  </a:rPr>
                  <a:t>CTO</a:t>
                </a:r>
                <a:r>
                  <a:rPr lang="zh-TW" altLang="en-US" sz="1400" b="1" dirty="0">
                    <a:solidFill>
                      <a:schemeClr val="bg1"/>
                    </a:solidFill>
                    <a:latin typeface="+mj-ea"/>
                    <a:ea typeface="+mj-ea"/>
                    <a:sym typeface="Microsoft JhengHei"/>
                  </a:rPr>
                  <a:t> </a:t>
                </a:r>
                <a:r>
                  <a:rPr lang="en-US" altLang="zh-TW" sz="1400" b="1" dirty="0">
                    <a:solidFill>
                      <a:schemeClr val="bg1"/>
                    </a:solidFill>
                    <a:latin typeface="+mj-ea"/>
                    <a:ea typeface="+mj-ea"/>
                    <a:sym typeface="Microsoft JhengHei"/>
                  </a:rPr>
                  <a:t>-</a:t>
                </a:r>
                <a:r>
                  <a:rPr lang="zh-TW" altLang="en-US" sz="1400" b="1" dirty="0">
                    <a:solidFill>
                      <a:schemeClr val="bg1"/>
                    </a:solidFill>
                    <a:latin typeface="+mj-ea"/>
                    <a:ea typeface="+mj-ea"/>
                    <a:sym typeface="Microsoft JhengHei"/>
                  </a:rPr>
                  <a:t> 簡蔚驊</a:t>
                </a:r>
              </a:p>
              <a:p>
                <a:pPr marL="0" indent="0" algn="ctr">
                  <a:buNone/>
                </a:pPr>
                <a:r>
                  <a:rPr lang="zh-TW" altLang="en-US" sz="1400" b="1">
                    <a:solidFill>
                      <a:srgbClr val="FFC000"/>
                    </a:solidFill>
                    <a:latin typeface="+mj-ea"/>
                    <a:ea typeface="+mj-ea"/>
                    <a:sym typeface="Microsoft JhengHei"/>
                  </a:rPr>
                  <a:t>全端</a:t>
                </a:r>
                <a:r>
                  <a:rPr lang="zh-TW" altLang="en-US" sz="1200" b="1">
                    <a:solidFill>
                      <a:schemeClr val="bg1"/>
                    </a:solidFill>
                    <a:latin typeface="+mj-ea"/>
                    <a:ea typeface="+mj-ea"/>
                    <a:sym typeface="Microsoft JhengHei"/>
                  </a:rPr>
                  <a:t>實習工程師</a:t>
                </a:r>
                <a:endParaRPr lang="zh-TW" altLang="en-US" sz="1200" b="1" dirty="0">
                  <a:solidFill>
                    <a:schemeClr val="bg1"/>
                  </a:solidFill>
                  <a:latin typeface="+mj-ea"/>
                  <a:ea typeface="+mj-ea"/>
                  <a:sym typeface="Microsoft JhengHei"/>
                </a:endParaRPr>
              </a:p>
            </p:txBody>
          </p:sp>
        </p:grpSp>
        <p:pic>
          <p:nvPicPr>
            <p:cNvPr id="52" name="Google Shape;2121;p40">
              <a:extLst>
                <a:ext uri="{FF2B5EF4-FFF2-40B4-BE49-F238E27FC236}">
                  <a16:creationId xmlns:a16="http://schemas.microsoft.com/office/drawing/2014/main" id="{73B24114-5E87-4359-8D65-5247761EF3F0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90267" y="1407946"/>
              <a:ext cx="1753200" cy="17532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66F2A81C-8B60-4783-A89C-67D7D4448252}"/>
              </a:ext>
            </a:extLst>
          </p:cNvPr>
          <p:cNvGrpSpPr/>
          <p:nvPr/>
        </p:nvGrpSpPr>
        <p:grpSpPr>
          <a:xfrm>
            <a:off x="6404083" y="1338615"/>
            <a:ext cx="2998728" cy="2514965"/>
            <a:chOff x="6404083" y="1338615"/>
            <a:chExt cx="2998728" cy="2514965"/>
          </a:xfrm>
        </p:grpSpPr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981F2F61-685D-4841-9145-4166516CEB6F}"/>
                </a:ext>
              </a:extLst>
            </p:cNvPr>
            <p:cNvGrpSpPr/>
            <p:nvPr/>
          </p:nvGrpSpPr>
          <p:grpSpPr>
            <a:xfrm>
              <a:off x="6404083" y="1338615"/>
              <a:ext cx="2998728" cy="2514965"/>
              <a:chOff x="913436" y="1338615"/>
              <a:chExt cx="2998728" cy="2514965"/>
            </a:xfrm>
          </p:grpSpPr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C5DD6F73-BF56-4283-A59F-D42B0A51DCCC}"/>
                  </a:ext>
                </a:extLst>
              </p:cNvPr>
              <p:cNvGrpSpPr/>
              <p:nvPr/>
            </p:nvGrpSpPr>
            <p:grpSpPr>
              <a:xfrm>
                <a:off x="913436" y="1338615"/>
                <a:ext cx="2998728" cy="1912492"/>
                <a:chOff x="913436" y="1338615"/>
                <a:chExt cx="2998728" cy="1912492"/>
              </a:xfrm>
            </p:grpSpPr>
            <p:sp>
              <p:nvSpPr>
                <p:cNvPr id="49" name="橢圓 48">
                  <a:extLst>
                    <a:ext uri="{FF2B5EF4-FFF2-40B4-BE49-F238E27FC236}">
                      <a16:creationId xmlns:a16="http://schemas.microsoft.com/office/drawing/2014/main" id="{76BCEC2E-2574-48F5-AF76-599C78EF1C3F}"/>
                    </a:ext>
                  </a:extLst>
                </p:cNvPr>
                <p:cNvSpPr/>
                <p:nvPr/>
              </p:nvSpPr>
              <p:spPr>
                <a:xfrm>
                  <a:off x="913436" y="1338615"/>
                  <a:ext cx="1889736" cy="1889736"/>
                </a:xfrm>
                <a:prstGeom prst="ellipse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8" name="Google Shape;2125;p40">
                  <a:extLst>
                    <a:ext uri="{FF2B5EF4-FFF2-40B4-BE49-F238E27FC236}">
                      <a16:creationId xmlns:a16="http://schemas.microsoft.com/office/drawing/2014/main" id="{2050B636-8C09-4B3E-988A-37A53380A36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22428" y="2870234"/>
                  <a:ext cx="1889736" cy="38087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42900" algn="l" rtl="0">
                    <a:lnSpc>
                      <a:spcPct val="11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1800"/>
                    <a:buFont typeface="Barlow"/>
                    <a:buChar char="▸"/>
                    <a:defRPr sz="2000" b="0" i="0" u="none" strike="noStrike" cap="none">
                      <a:solidFill>
                        <a:schemeClr val="dk1"/>
                      </a:solidFill>
                      <a:latin typeface="Barlow"/>
                      <a:ea typeface="Barlow"/>
                      <a:cs typeface="Barlow"/>
                      <a:sym typeface="Barlow"/>
                    </a:defRPr>
                  </a:lvl1pPr>
                  <a:lvl2pPr marL="914400" marR="0" lvl="1" indent="-342900" algn="l" rtl="0">
                    <a:lnSpc>
                      <a:spcPct val="11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1800"/>
                    <a:buFont typeface="Barlow"/>
                    <a:buChar char="▹"/>
                    <a:defRPr sz="2000" b="0" i="0" u="none" strike="noStrike" cap="none">
                      <a:solidFill>
                        <a:schemeClr val="dk1"/>
                      </a:solidFill>
                      <a:latin typeface="Barlow"/>
                      <a:ea typeface="Barlow"/>
                      <a:cs typeface="Barlow"/>
                      <a:sym typeface="Barlow"/>
                    </a:defRPr>
                  </a:lvl2pPr>
                  <a:lvl3pPr marL="1371600" marR="0" lvl="2" indent="-342900" algn="l" rtl="0">
                    <a:lnSpc>
                      <a:spcPct val="11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1800"/>
                    <a:buFont typeface="Barlow"/>
                    <a:buChar char="▹"/>
                    <a:defRPr sz="2000" b="0" i="0" u="none" strike="noStrike" cap="none">
                      <a:solidFill>
                        <a:schemeClr val="dk1"/>
                      </a:solidFill>
                      <a:latin typeface="Barlow"/>
                      <a:ea typeface="Barlow"/>
                      <a:cs typeface="Barlow"/>
                      <a:sym typeface="Barlow"/>
                    </a:defRPr>
                  </a:lvl3pPr>
                  <a:lvl4pPr marL="1828800" marR="0" lvl="3" indent="-355600" algn="l" rtl="0">
                    <a:lnSpc>
                      <a:spcPct val="11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Barlow"/>
                    <a:buChar char="▹"/>
                    <a:defRPr sz="2000" b="0" i="0" u="none" strike="noStrike" cap="none">
                      <a:solidFill>
                        <a:schemeClr val="dk1"/>
                      </a:solidFill>
                      <a:latin typeface="Barlow"/>
                      <a:ea typeface="Barlow"/>
                      <a:cs typeface="Barlow"/>
                      <a:sym typeface="Barlow"/>
                    </a:defRPr>
                  </a:lvl4pPr>
                  <a:lvl5pPr marL="2286000" marR="0" lvl="4" indent="-355600" algn="l" rtl="0">
                    <a:lnSpc>
                      <a:spcPct val="11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Barlow"/>
                    <a:buChar char="▹"/>
                    <a:defRPr sz="2000" b="0" i="0" u="none" strike="noStrike" cap="none">
                      <a:solidFill>
                        <a:schemeClr val="dk1"/>
                      </a:solidFill>
                      <a:latin typeface="Barlow"/>
                      <a:ea typeface="Barlow"/>
                      <a:cs typeface="Barlow"/>
                      <a:sym typeface="Barlow"/>
                    </a:defRPr>
                  </a:lvl5pPr>
                  <a:lvl6pPr marL="2743200" marR="0" lvl="5" indent="-355600" algn="l" rtl="0">
                    <a:lnSpc>
                      <a:spcPct val="11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Barlow"/>
                    <a:buChar char="▹"/>
                    <a:defRPr sz="2000" b="0" i="0" u="none" strike="noStrike" cap="none">
                      <a:solidFill>
                        <a:schemeClr val="dk1"/>
                      </a:solidFill>
                      <a:latin typeface="Barlow"/>
                      <a:ea typeface="Barlow"/>
                      <a:cs typeface="Barlow"/>
                      <a:sym typeface="Barlow"/>
                    </a:defRPr>
                  </a:lvl6pPr>
                  <a:lvl7pPr marL="3200400" marR="0" lvl="6" indent="-355600" algn="l" rtl="0">
                    <a:lnSpc>
                      <a:spcPct val="11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Barlow"/>
                    <a:buChar char="▹"/>
                    <a:defRPr sz="2000" b="0" i="0" u="none" strike="noStrike" cap="none">
                      <a:solidFill>
                        <a:schemeClr val="dk1"/>
                      </a:solidFill>
                      <a:latin typeface="Barlow"/>
                      <a:ea typeface="Barlow"/>
                      <a:cs typeface="Barlow"/>
                      <a:sym typeface="Barlow"/>
                    </a:defRPr>
                  </a:lvl7pPr>
                  <a:lvl8pPr marL="3657600" marR="0" lvl="7" indent="-355600" algn="l" rtl="0">
                    <a:lnSpc>
                      <a:spcPct val="11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Barlow"/>
                    <a:buChar char="▹"/>
                    <a:defRPr sz="2000" b="0" i="0" u="none" strike="noStrike" cap="none">
                      <a:solidFill>
                        <a:schemeClr val="dk1"/>
                      </a:solidFill>
                      <a:latin typeface="Barlow"/>
                      <a:ea typeface="Barlow"/>
                      <a:cs typeface="Barlow"/>
                      <a:sym typeface="Barlow"/>
                    </a:defRPr>
                  </a:lvl8pPr>
                  <a:lvl9pPr marL="4114800" marR="0" lvl="8" indent="-355600" algn="l" rtl="0">
                    <a:lnSpc>
                      <a:spcPct val="11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Barlow"/>
                    <a:buChar char="▹"/>
                    <a:defRPr sz="2000" b="0" i="0" u="none" strike="noStrike" cap="none">
                      <a:solidFill>
                        <a:schemeClr val="dk1"/>
                      </a:solidFill>
                      <a:latin typeface="Barlow"/>
                      <a:ea typeface="Barlow"/>
                      <a:cs typeface="Barlow"/>
                      <a:sym typeface="Barlow"/>
                    </a:defRPr>
                  </a:lvl9pPr>
                </a:lstStyle>
                <a:p>
                  <a:pPr marL="0" indent="0" algn="ctr">
                    <a:spcBef>
                      <a:spcPts val="0"/>
                    </a:spcBef>
                    <a:buFont typeface="Barlow"/>
                    <a:buNone/>
                  </a:pPr>
                  <a:r>
                    <a:rPr lang="zh-TW" altLang="en-US" sz="1050" b="1" dirty="0">
                      <a:solidFill>
                        <a:schemeClr val="bg1"/>
                      </a:solidFill>
                      <a:latin typeface="+mj-ea"/>
                      <a:ea typeface="+mj-ea"/>
                      <a:cs typeface="Microsoft JhengHei"/>
                      <a:sym typeface="Microsoft JhengHei"/>
                    </a:rPr>
                    <a:t>海大</a:t>
                  </a:r>
                  <a:r>
                    <a:rPr lang="zh-TW" altLang="en-US" sz="1200" b="1" dirty="0">
                      <a:solidFill>
                        <a:srgbClr val="FFC000"/>
                      </a:solidFill>
                      <a:latin typeface="+mj-ea"/>
                      <a:ea typeface="+mj-ea"/>
                      <a:cs typeface="Microsoft JhengHei"/>
                      <a:sym typeface="Microsoft JhengHei"/>
                    </a:rPr>
                    <a:t>資工</a:t>
                  </a:r>
                  <a:endParaRPr lang="en-US" altLang="zh-TW" sz="1050" b="1" dirty="0">
                    <a:solidFill>
                      <a:srgbClr val="FFC000"/>
                    </a:solidFill>
                    <a:latin typeface="+mj-ea"/>
                    <a:ea typeface="+mj-ea"/>
                    <a:cs typeface="Microsoft JhengHei"/>
                    <a:sym typeface="Microsoft JhengHei"/>
                  </a:endParaRPr>
                </a:p>
                <a:p>
                  <a:pPr marL="0" indent="0" algn="ctr">
                    <a:spcBef>
                      <a:spcPts val="0"/>
                    </a:spcBef>
                    <a:buFont typeface="Barlow"/>
                    <a:buNone/>
                  </a:pPr>
                  <a:r>
                    <a:rPr lang="zh-TW" altLang="en-US" sz="1050" b="1" dirty="0">
                      <a:solidFill>
                        <a:schemeClr val="bg1"/>
                      </a:solidFill>
                      <a:latin typeface="+mj-ea"/>
                      <a:ea typeface="+mj-ea"/>
                      <a:cs typeface="Microsoft JhengHei"/>
                      <a:sym typeface="Microsoft JhengHei"/>
                    </a:rPr>
                    <a:t>中央</a:t>
                  </a:r>
                  <a:r>
                    <a:rPr lang="zh-TW" altLang="en-US" sz="1050" b="1" dirty="0">
                      <a:solidFill>
                        <a:srgbClr val="FFC000"/>
                      </a:solidFill>
                      <a:latin typeface="+mj-ea"/>
                      <a:ea typeface="+mj-ea"/>
                      <a:cs typeface="Microsoft JhengHei"/>
                      <a:sym typeface="Microsoft JhengHei"/>
                    </a:rPr>
                    <a:t>資工所</a:t>
                  </a:r>
                  <a:endParaRPr lang="en-US" altLang="zh-TW" sz="1050" b="1" dirty="0">
                    <a:solidFill>
                      <a:srgbClr val="FFC000"/>
                    </a:solidFill>
                    <a:latin typeface="+mj-ea"/>
                    <a:ea typeface="+mj-ea"/>
                    <a:cs typeface="Microsoft JhengHei"/>
                    <a:sym typeface="Microsoft JhengHei"/>
                  </a:endParaRPr>
                </a:p>
              </p:txBody>
            </p:sp>
          </p:grpSp>
          <p:sp>
            <p:nvSpPr>
              <p:cNvPr id="46" name="Google Shape;2125;p40">
                <a:extLst>
                  <a:ext uri="{FF2B5EF4-FFF2-40B4-BE49-F238E27FC236}">
                    <a16:creationId xmlns:a16="http://schemas.microsoft.com/office/drawing/2014/main" id="{51E06F3F-B0B4-49E9-AC0A-4A8EBF965B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3436" y="3225716"/>
                <a:ext cx="1889736" cy="6278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/>
                  </a:buClr>
                  <a:buSzPts val="1800"/>
                  <a:buFont typeface="Barlow"/>
                  <a:buChar char="▸"/>
                  <a:defRPr sz="20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1pPr>
                <a:lvl2pPr marL="914400" marR="0" lvl="1" indent="-342900" algn="l" rtl="0">
                  <a:lnSpc>
                    <a:spcPct val="11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/>
                  </a:buClr>
                  <a:buSzPts val="1800"/>
                  <a:buFont typeface="Barlow"/>
                  <a:buChar char="▹"/>
                  <a:defRPr sz="20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2pPr>
                <a:lvl3pPr marL="1371600" marR="0" lvl="2" indent="-342900" algn="l" rtl="0">
                  <a:lnSpc>
                    <a:spcPct val="11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1"/>
                  </a:buClr>
                  <a:buSzPts val="1800"/>
                  <a:buFont typeface="Barlow"/>
                  <a:buChar char="▹"/>
                  <a:defRPr sz="20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3pPr>
                <a:lvl4pPr marL="1828800" marR="0" lvl="3" indent="-355600" algn="l" rtl="0">
                  <a:lnSpc>
                    <a:spcPct val="11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arlow"/>
                  <a:buChar char="▹"/>
                  <a:defRPr sz="20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4pPr>
                <a:lvl5pPr marL="2286000" marR="0" lvl="4" indent="-355600" algn="l" rtl="0">
                  <a:lnSpc>
                    <a:spcPct val="11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arlow"/>
                  <a:buChar char="▹"/>
                  <a:defRPr sz="20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5pPr>
                <a:lvl6pPr marL="2743200" marR="0" lvl="5" indent="-355600" algn="l" rtl="0">
                  <a:lnSpc>
                    <a:spcPct val="11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arlow"/>
                  <a:buChar char="▹"/>
                  <a:defRPr sz="20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6pPr>
                <a:lvl7pPr marL="3200400" marR="0" lvl="6" indent="-355600" algn="l" rtl="0">
                  <a:lnSpc>
                    <a:spcPct val="11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arlow"/>
                  <a:buChar char="▹"/>
                  <a:defRPr sz="20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7pPr>
                <a:lvl8pPr marL="3657600" marR="0" lvl="7" indent="-355600" algn="l" rtl="0">
                  <a:lnSpc>
                    <a:spcPct val="11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arlow"/>
                  <a:buChar char="▹"/>
                  <a:defRPr sz="20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8pPr>
                <a:lvl9pPr marL="4114800" marR="0" lvl="8" indent="-355600" algn="l" rtl="0">
                  <a:lnSpc>
                    <a:spcPct val="11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Barlow"/>
                  <a:buChar char="▹"/>
                  <a:defRPr sz="2000" b="0" i="0" u="none" strike="noStrike" cap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zh-TW" sz="1400" b="1" dirty="0">
                    <a:solidFill>
                      <a:srgbClr val="FFC000"/>
                    </a:solidFill>
                    <a:latin typeface="+mj-ea"/>
                    <a:ea typeface="+mj-ea"/>
                    <a:sym typeface="Microsoft JhengHei"/>
                  </a:rPr>
                  <a:t>COO</a:t>
                </a:r>
                <a:r>
                  <a:rPr lang="en-US" altLang="zh-TW" sz="1400" b="1" dirty="0">
                    <a:solidFill>
                      <a:schemeClr val="bg1"/>
                    </a:solidFill>
                    <a:latin typeface="+mj-ea"/>
                    <a:ea typeface="+mj-ea"/>
                    <a:sym typeface="Microsoft JhengHei"/>
                  </a:rPr>
                  <a:t> – </a:t>
                </a:r>
                <a:r>
                  <a:rPr lang="zh-TW" altLang="en-US" sz="1400" b="1" dirty="0">
                    <a:solidFill>
                      <a:schemeClr val="bg1"/>
                    </a:solidFill>
                    <a:latin typeface="+mj-ea"/>
                    <a:ea typeface="+mj-ea"/>
                    <a:sym typeface="Microsoft JhengHei"/>
                  </a:rPr>
                  <a:t>王裕傑</a:t>
                </a:r>
              </a:p>
              <a:p>
                <a:pPr marL="0" indent="0" algn="ctr">
                  <a:buNone/>
                </a:pPr>
                <a:r>
                  <a:rPr lang="en-US" altLang="zh-TW" sz="1200" b="1" dirty="0">
                    <a:solidFill>
                      <a:schemeClr val="bg1"/>
                    </a:solidFill>
                    <a:latin typeface="+mj-ea"/>
                    <a:ea typeface="+mj-ea"/>
                    <a:sym typeface="Microsoft JhengHei"/>
                  </a:rPr>
                  <a:t>IEEE </a:t>
                </a:r>
                <a:r>
                  <a:rPr lang="en-US" altLang="zh-TW" sz="1400" b="1" dirty="0">
                    <a:solidFill>
                      <a:srgbClr val="FFC000"/>
                    </a:solidFill>
                    <a:latin typeface="+mj-ea"/>
                    <a:ea typeface="+mj-ea"/>
                    <a:sym typeface="Microsoft JhengHei"/>
                  </a:rPr>
                  <a:t>AI</a:t>
                </a:r>
                <a:r>
                  <a:rPr lang="en-US" altLang="zh-TW" sz="1200" b="1" dirty="0">
                    <a:solidFill>
                      <a:schemeClr val="bg1"/>
                    </a:solidFill>
                    <a:latin typeface="+mj-ea"/>
                    <a:ea typeface="+mj-ea"/>
                    <a:sym typeface="Microsoft JhengHei"/>
                  </a:rPr>
                  <a:t> </a:t>
                </a:r>
                <a:r>
                  <a:rPr lang="zh-TW" altLang="en-US" sz="1200" b="1" dirty="0">
                    <a:solidFill>
                      <a:schemeClr val="bg1"/>
                    </a:solidFill>
                    <a:latin typeface="+mj-ea"/>
                    <a:ea typeface="+mj-ea"/>
                    <a:sym typeface="Microsoft JhengHei"/>
                  </a:rPr>
                  <a:t>論文作者</a:t>
                </a:r>
              </a:p>
            </p:txBody>
          </p:sp>
        </p:grpSp>
        <p:pic>
          <p:nvPicPr>
            <p:cNvPr id="1026" name="Picture 2" descr="https://lh7-us.googleusercontent.com/tn2mY3qe_2DT2vSf_0lIN6NsK0uJ-zCkUmqwuwAEehrYkoHekHIO4lPAaTMnaAIjArgPulvCf-lvOZ3ayTEHgMaHR799pjtt38mUb4GJ-klee-QQ5WnNIg6nRenX-1ri0w4QGy9Le9Zzq5Y=s2048">
              <a:extLst>
                <a:ext uri="{FF2B5EF4-FFF2-40B4-BE49-F238E27FC236}">
                  <a16:creationId xmlns:a16="http://schemas.microsoft.com/office/drawing/2014/main" id="{50CDEA4E-BF0D-4E1C-AB2F-4338761E34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363" y="1405265"/>
              <a:ext cx="1753201" cy="1749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2A8C49FB-FE93-4ECF-901B-37DAD75FB51E}"/>
              </a:ext>
            </a:extLst>
          </p:cNvPr>
          <p:cNvGrpSpPr/>
          <p:nvPr/>
        </p:nvGrpSpPr>
        <p:grpSpPr>
          <a:xfrm>
            <a:off x="913436" y="1338615"/>
            <a:ext cx="2998728" cy="2795042"/>
            <a:chOff x="913436" y="1338615"/>
            <a:chExt cx="2998728" cy="2795042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F4C2B32C-89BA-4157-BD1B-482A308C4F62}"/>
                </a:ext>
              </a:extLst>
            </p:cNvPr>
            <p:cNvGrpSpPr/>
            <p:nvPr/>
          </p:nvGrpSpPr>
          <p:grpSpPr>
            <a:xfrm>
              <a:off x="913436" y="1338615"/>
              <a:ext cx="2998728" cy="1912492"/>
              <a:chOff x="913436" y="1338615"/>
              <a:chExt cx="2998728" cy="1912492"/>
            </a:xfrm>
          </p:grpSpPr>
          <p:grpSp>
            <p:nvGrpSpPr>
              <p:cNvPr id="6" name="群組 5">
                <a:extLst>
                  <a:ext uri="{FF2B5EF4-FFF2-40B4-BE49-F238E27FC236}">
                    <a16:creationId xmlns:a16="http://schemas.microsoft.com/office/drawing/2014/main" id="{B7EFD68C-CDC1-461F-9652-A4538AEE53B8}"/>
                  </a:ext>
                </a:extLst>
              </p:cNvPr>
              <p:cNvGrpSpPr/>
              <p:nvPr/>
            </p:nvGrpSpPr>
            <p:grpSpPr>
              <a:xfrm>
                <a:off x="913436" y="1338615"/>
                <a:ext cx="2998728" cy="1912492"/>
                <a:chOff x="913436" y="1338615"/>
                <a:chExt cx="2998728" cy="1912492"/>
              </a:xfrm>
            </p:grpSpPr>
            <p:sp>
              <p:nvSpPr>
                <p:cNvPr id="3" name="橢圓 2">
                  <a:extLst>
                    <a:ext uri="{FF2B5EF4-FFF2-40B4-BE49-F238E27FC236}">
                      <a16:creationId xmlns:a16="http://schemas.microsoft.com/office/drawing/2014/main" id="{BDCA646E-771A-4C9C-BCCF-5D7B1452E3B4}"/>
                    </a:ext>
                  </a:extLst>
                </p:cNvPr>
                <p:cNvSpPr/>
                <p:nvPr/>
              </p:nvSpPr>
              <p:spPr>
                <a:xfrm>
                  <a:off x="913436" y="1338615"/>
                  <a:ext cx="1889736" cy="1889736"/>
                </a:xfrm>
                <a:prstGeom prst="ellipse">
                  <a:avLst/>
                </a:prstGeom>
                <a:solidFill>
                  <a:schemeClr val="tx2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4" name="Google Shape;2125;p40">
                  <a:extLst>
                    <a:ext uri="{FF2B5EF4-FFF2-40B4-BE49-F238E27FC236}">
                      <a16:creationId xmlns:a16="http://schemas.microsoft.com/office/drawing/2014/main" id="{F20BB793-D84E-4E29-B71A-DA6743AFD9A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022428" y="2870234"/>
                  <a:ext cx="1889736" cy="38087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42900" algn="l" rtl="0">
                    <a:lnSpc>
                      <a:spcPct val="11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1800"/>
                    <a:buFont typeface="Barlow"/>
                    <a:buChar char="▸"/>
                    <a:defRPr sz="2000" b="0" i="0" u="none" strike="noStrike" cap="none">
                      <a:solidFill>
                        <a:schemeClr val="dk1"/>
                      </a:solidFill>
                      <a:latin typeface="Barlow"/>
                      <a:ea typeface="Barlow"/>
                      <a:cs typeface="Barlow"/>
                      <a:sym typeface="Barlow"/>
                    </a:defRPr>
                  </a:lvl1pPr>
                  <a:lvl2pPr marL="914400" marR="0" lvl="1" indent="-342900" algn="l" rtl="0">
                    <a:lnSpc>
                      <a:spcPct val="11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1800"/>
                    <a:buFont typeface="Barlow"/>
                    <a:buChar char="▹"/>
                    <a:defRPr sz="2000" b="0" i="0" u="none" strike="noStrike" cap="none">
                      <a:solidFill>
                        <a:schemeClr val="dk1"/>
                      </a:solidFill>
                      <a:latin typeface="Barlow"/>
                      <a:ea typeface="Barlow"/>
                      <a:cs typeface="Barlow"/>
                      <a:sym typeface="Barlow"/>
                    </a:defRPr>
                  </a:lvl2pPr>
                  <a:lvl3pPr marL="1371600" marR="0" lvl="2" indent="-342900" algn="l" rtl="0">
                    <a:lnSpc>
                      <a:spcPct val="11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1800"/>
                    <a:buFont typeface="Barlow"/>
                    <a:buChar char="▹"/>
                    <a:defRPr sz="2000" b="0" i="0" u="none" strike="noStrike" cap="none">
                      <a:solidFill>
                        <a:schemeClr val="dk1"/>
                      </a:solidFill>
                      <a:latin typeface="Barlow"/>
                      <a:ea typeface="Barlow"/>
                      <a:cs typeface="Barlow"/>
                      <a:sym typeface="Barlow"/>
                    </a:defRPr>
                  </a:lvl3pPr>
                  <a:lvl4pPr marL="1828800" marR="0" lvl="3" indent="-355600" algn="l" rtl="0">
                    <a:lnSpc>
                      <a:spcPct val="11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Barlow"/>
                    <a:buChar char="▹"/>
                    <a:defRPr sz="2000" b="0" i="0" u="none" strike="noStrike" cap="none">
                      <a:solidFill>
                        <a:schemeClr val="dk1"/>
                      </a:solidFill>
                      <a:latin typeface="Barlow"/>
                      <a:ea typeface="Barlow"/>
                      <a:cs typeface="Barlow"/>
                      <a:sym typeface="Barlow"/>
                    </a:defRPr>
                  </a:lvl4pPr>
                  <a:lvl5pPr marL="2286000" marR="0" lvl="4" indent="-355600" algn="l" rtl="0">
                    <a:lnSpc>
                      <a:spcPct val="11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Barlow"/>
                    <a:buChar char="▹"/>
                    <a:defRPr sz="2000" b="0" i="0" u="none" strike="noStrike" cap="none">
                      <a:solidFill>
                        <a:schemeClr val="dk1"/>
                      </a:solidFill>
                      <a:latin typeface="Barlow"/>
                      <a:ea typeface="Barlow"/>
                      <a:cs typeface="Barlow"/>
                      <a:sym typeface="Barlow"/>
                    </a:defRPr>
                  </a:lvl5pPr>
                  <a:lvl6pPr marL="2743200" marR="0" lvl="5" indent="-355600" algn="l" rtl="0">
                    <a:lnSpc>
                      <a:spcPct val="11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Barlow"/>
                    <a:buChar char="▹"/>
                    <a:defRPr sz="2000" b="0" i="0" u="none" strike="noStrike" cap="none">
                      <a:solidFill>
                        <a:schemeClr val="dk1"/>
                      </a:solidFill>
                      <a:latin typeface="Barlow"/>
                      <a:ea typeface="Barlow"/>
                      <a:cs typeface="Barlow"/>
                      <a:sym typeface="Barlow"/>
                    </a:defRPr>
                  </a:lvl6pPr>
                  <a:lvl7pPr marL="3200400" marR="0" lvl="6" indent="-355600" algn="l" rtl="0">
                    <a:lnSpc>
                      <a:spcPct val="11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Barlow"/>
                    <a:buChar char="▹"/>
                    <a:defRPr sz="2000" b="0" i="0" u="none" strike="noStrike" cap="none">
                      <a:solidFill>
                        <a:schemeClr val="dk1"/>
                      </a:solidFill>
                      <a:latin typeface="Barlow"/>
                      <a:ea typeface="Barlow"/>
                      <a:cs typeface="Barlow"/>
                      <a:sym typeface="Barlow"/>
                    </a:defRPr>
                  </a:lvl7pPr>
                  <a:lvl8pPr marL="3657600" marR="0" lvl="7" indent="-355600" algn="l" rtl="0">
                    <a:lnSpc>
                      <a:spcPct val="11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Barlow"/>
                    <a:buChar char="▹"/>
                    <a:defRPr sz="2000" b="0" i="0" u="none" strike="noStrike" cap="none">
                      <a:solidFill>
                        <a:schemeClr val="dk1"/>
                      </a:solidFill>
                      <a:latin typeface="Barlow"/>
                      <a:ea typeface="Barlow"/>
                      <a:cs typeface="Barlow"/>
                      <a:sym typeface="Barlow"/>
                    </a:defRPr>
                  </a:lvl8pPr>
                  <a:lvl9pPr marL="4114800" marR="0" lvl="8" indent="-355600" algn="l" rtl="0">
                    <a:lnSpc>
                      <a:spcPct val="11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Barlow"/>
                    <a:buChar char="▹"/>
                    <a:defRPr sz="2000" b="0" i="0" u="none" strike="noStrike" cap="none">
                      <a:solidFill>
                        <a:schemeClr val="dk1"/>
                      </a:solidFill>
                      <a:latin typeface="Barlow"/>
                      <a:ea typeface="Barlow"/>
                      <a:cs typeface="Barlow"/>
                      <a:sym typeface="Barlow"/>
                    </a:defRPr>
                  </a:lvl9pPr>
                </a:lstStyle>
                <a:p>
                  <a:pPr marL="0" indent="0" algn="ctr">
                    <a:spcBef>
                      <a:spcPts val="0"/>
                    </a:spcBef>
                    <a:buFont typeface="Barlow"/>
                    <a:buNone/>
                  </a:pPr>
                  <a:r>
                    <a:rPr lang="zh-TW" altLang="en-US" sz="1050" b="1" dirty="0">
                      <a:solidFill>
                        <a:schemeClr val="bg1"/>
                      </a:solidFill>
                      <a:latin typeface="+mj-ea"/>
                      <a:ea typeface="+mj-ea"/>
                      <a:cs typeface="Microsoft JhengHei"/>
                      <a:sym typeface="Microsoft JhengHei"/>
                    </a:rPr>
                    <a:t>海大</a:t>
                  </a:r>
                  <a:r>
                    <a:rPr lang="zh-TW" altLang="en-US" sz="1200" b="1" dirty="0">
                      <a:solidFill>
                        <a:srgbClr val="FFC000"/>
                      </a:solidFill>
                      <a:latin typeface="+mj-ea"/>
                      <a:ea typeface="+mj-ea"/>
                      <a:cs typeface="Microsoft JhengHei"/>
                      <a:sym typeface="Microsoft JhengHei"/>
                    </a:rPr>
                    <a:t>資工</a:t>
                  </a:r>
                  <a:endParaRPr lang="en-US" altLang="zh-TW" sz="1050" b="1" dirty="0">
                    <a:solidFill>
                      <a:srgbClr val="FFC000"/>
                    </a:solidFill>
                    <a:latin typeface="+mj-ea"/>
                    <a:ea typeface="+mj-ea"/>
                    <a:cs typeface="Microsoft JhengHei"/>
                    <a:sym typeface="Microsoft JhengHei"/>
                  </a:endParaRPr>
                </a:p>
                <a:p>
                  <a:pPr marL="0" indent="0" algn="ctr">
                    <a:spcBef>
                      <a:spcPts val="0"/>
                    </a:spcBef>
                    <a:buFont typeface="Barlow"/>
                    <a:buNone/>
                  </a:pPr>
                  <a:r>
                    <a:rPr lang="zh-TW" altLang="en-US" sz="1050" b="1" dirty="0">
                      <a:solidFill>
                        <a:schemeClr val="bg1"/>
                      </a:solidFill>
                      <a:latin typeface="+mj-ea"/>
                      <a:ea typeface="+mj-ea"/>
                      <a:cs typeface="Microsoft JhengHei"/>
                      <a:sym typeface="Microsoft JhengHei"/>
                    </a:rPr>
                    <a:t>成大</a:t>
                  </a:r>
                  <a:r>
                    <a:rPr lang="zh-TW" altLang="en-US" sz="1050" b="1" dirty="0">
                      <a:solidFill>
                        <a:srgbClr val="FFC000"/>
                      </a:solidFill>
                      <a:latin typeface="+mj-ea"/>
                      <a:ea typeface="+mj-ea"/>
                      <a:cs typeface="Microsoft JhengHei"/>
                      <a:sym typeface="Microsoft JhengHei"/>
                    </a:rPr>
                    <a:t>資訊所</a:t>
                  </a:r>
                  <a:endParaRPr lang="en-US" altLang="zh-TW" sz="1050" b="1" dirty="0">
                    <a:solidFill>
                      <a:srgbClr val="FFC000"/>
                    </a:solidFill>
                    <a:latin typeface="+mj-ea"/>
                    <a:ea typeface="+mj-ea"/>
                    <a:cs typeface="Microsoft JhengHei"/>
                    <a:sym typeface="Microsoft JhengHei"/>
                  </a:endParaRPr>
                </a:p>
              </p:txBody>
            </p:sp>
          </p:grpSp>
          <p:pic>
            <p:nvPicPr>
              <p:cNvPr id="56" name="圖片 55">
                <a:extLst>
                  <a:ext uri="{FF2B5EF4-FFF2-40B4-BE49-F238E27FC236}">
                    <a16:creationId xmlns:a16="http://schemas.microsoft.com/office/drawing/2014/main" id="{FEA42C49-1EE6-4BA9-BCA9-9179BAEF42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957" t="-219" r="4269" b="17307"/>
              <a:stretch/>
            </p:blipFill>
            <p:spPr>
              <a:xfrm>
                <a:off x="976451" y="1407946"/>
                <a:ext cx="1753200" cy="1753200"/>
              </a:xfrm>
              <a:prstGeom prst="ellipse">
                <a:avLst/>
              </a:prstGeom>
              <a:noFill/>
              <a:ln w="63500" cap="rnd">
                <a:noFill/>
                <a:prstDash val="sysDot"/>
              </a:ln>
              <a:effectLst/>
            </p:spPr>
          </p:pic>
        </p:grpSp>
        <p:sp>
          <p:nvSpPr>
            <p:cNvPr id="40" name="Google Shape;2125;p40">
              <a:extLst>
                <a:ext uri="{FF2B5EF4-FFF2-40B4-BE49-F238E27FC236}">
                  <a16:creationId xmlns:a16="http://schemas.microsoft.com/office/drawing/2014/main" id="{D2F7E16C-27D7-46FF-B3EB-7418D5B1C161}"/>
                </a:ext>
              </a:extLst>
            </p:cNvPr>
            <p:cNvSpPr txBox="1">
              <a:spLocks/>
            </p:cNvSpPr>
            <p:nvPr/>
          </p:nvSpPr>
          <p:spPr>
            <a:xfrm>
              <a:off x="913436" y="3225716"/>
              <a:ext cx="1889736" cy="9079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Barlow"/>
                <a:buChar char="▸"/>
                <a:defRPr sz="2000" b="0" i="0" u="none" strike="noStrike" cap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defRPr>
              </a:lvl1pPr>
              <a:lvl2pPr marL="914400" marR="0" lvl="1" indent="-3429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Barlow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defRPr>
              </a:lvl2pPr>
              <a:lvl3pPr marL="1371600" marR="0" lvl="2" indent="-3429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Barlow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defRPr>
              </a:lvl3pPr>
              <a:lvl4pPr marL="1828800" marR="0" lvl="3" indent="-3556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arlow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defRPr>
              </a:lvl4pPr>
              <a:lvl5pPr marL="2286000" marR="0" lvl="4" indent="-3556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arlow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defRPr>
              </a:lvl5pPr>
              <a:lvl6pPr marL="2743200" marR="0" lvl="5" indent="-3556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arlow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defRPr>
              </a:lvl6pPr>
              <a:lvl7pPr marL="3200400" marR="0" lvl="6" indent="-3556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arlow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defRPr>
              </a:lvl7pPr>
              <a:lvl8pPr marL="3657600" marR="0" lvl="7" indent="-3556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arlow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defRPr>
              </a:lvl8pPr>
              <a:lvl9pPr marL="4114800" marR="0" lvl="8" indent="-355600" algn="l" rtl="0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Barlow"/>
                <a:buChar char="▹"/>
                <a:defRPr sz="2000" b="0" i="0" u="none" strike="noStrike" cap="none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defRPr>
              </a:lvl9pPr>
            </a:lstStyle>
            <a:p>
              <a:pPr marL="0" indent="0" algn="ctr">
                <a:buFont typeface="Barlow"/>
                <a:buNone/>
              </a:pPr>
              <a:r>
                <a:rPr lang="en-US" altLang="zh-TW" sz="1400" b="1" dirty="0">
                  <a:solidFill>
                    <a:srgbClr val="FFC000"/>
                  </a:solidFill>
                  <a:latin typeface="+mj-ea"/>
                  <a:ea typeface="+mj-ea"/>
                  <a:cs typeface="Microsoft JhengHei"/>
                  <a:sym typeface="Microsoft JhengHei"/>
                </a:rPr>
                <a:t>CEO</a:t>
              </a:r>
              <a:r>
                <a:rPr lang="zh-TW" altLang="en-US" sz="1400" b="1" dirty="0">
                  <a:solidFill>
                    <a:schemeClr val="bg1"/>
                  </a:solidFill>
                  <a:latin typeface="+mj-ea"/>
                  <a:ea typeface="+mj-ea"/>
                  <a:cs typeface="Microsoft JhengHei"/>
                  <a:sym typeface="Microsoft JhengHei"/>
                </a:rPr>
                <a:t> </a:t>
              </a:r>
              <a:r>
                <a:rPr lang="en-US" altLang="zh-TW" sz="1400" b="1" dirty="0">
                  <a:solidFill>
                    <a:schemeClr val="bg1"/>
                  </a:solidFill>
                  <a:latin typeface="+mj-ea"/>
                  <a:ea typeface="+mj-ea"/>
                  <a:cs typeface="Microsoft JhengHei"/>
                  <a:sym typeface="Microsoft JhengHei"/>
                </a:rPr>
                <a:t>-</a:t>
              </a:r>
              <a:r>
                <a:rPr lang="zh-TW" altLang="en-US" sz="1400" b="1" dirty="0">
                  <a:solidFill>
                    <a:schemeClr val="bg1"/>
                  </a:solidFill>
                  <a:latin typeface="+mj-ea"/>
                  <a:ea typeface="+mj-ea"/>
                  <a:cs typeface="Microsoft JhengHei"/>
                  <a:sym typeface="Microsoft JhengHei"/>
                </a:rPr>
                <a:t> </a:t>
              </a:r>
              <a:r>
                <a:rPr lang="zh-TW" sz="1400" b="1" dirty="0">
                  <a:solidFill>
                    <a:schemeClr val="bg1"/>
                  </a:solidFill>
                  <a:latin typeface="+mj-ea"/>
                  <a:ea typeface="+mj-ea"/>
                  <a:cs typeface="Microsoft JhengHei"/>
                  <a:sym typeface="Microsoft JhengHei"/>
                </a:rPr>
                <a:t>林一</a:t>
              </a:r>
              <a:endParaRPr lang="en-US" altLang="zh-TW" sz="1400" b="1" dirty="0">
                <a:solidFill>
                  <a:schemeClr val="bg1"/>
                </a:solidFill>
                <a:latin typeface="+mj-ea"/>
                <a:ea typeface="+mj-ea"/>
                <a:cs typeface="Microsoft JhengHei"/>
                <a:sym typeface="Microsoft JhengHei"/>
              </a:endParaRPr>
            </a:p>
            <a:p>
              <a:pPr marL="0" indent="0" algn="ctr">
                <a:buFont typeface="Barlow"/>
                <a:buNone/>
              </a:pPr>
              <a:r>
                <a:rPr lang="zh-TW" altLang="en-US" sz="1200" b="1" dirty="0">
                  <a:solidFill>
                    <a:schemeClr val="bg1"/>
                  </a:solidFill>
                  <a:latin typeface="+mj-ea"/>
                  <a:ea typeface="+mj-ea"/>
                  <a:cs typeface="Microsoft JhengHei"/>
                  <a:sym typeface="Microsoft JhengHei"/>
                </a:rPr>
                <a:t>農委會、高教深耕、國科會</a:t>
              </a:r>
              <a:endParaRPr lang="en-US" altLang="zh-TW" sz="1200" b="1" dirty="0">
                <a:solidFill>
                  <a:schemeClr val="bg1"/>
                </a:solidFill>
                <a:latin typeface="+mj-ea"/>
                <a:ea typeface="+mj-ea"/>
                <a:cs typeface="Microsoft JhengHei"/>
                <a:sym typeface="Microsoft JhengHei"/>
              </a:endParaRPr>
            </a:p>
            <a:p>
              <a:pPr marL="0" indent="0" algn="ctr">
                <a:buFont typeface="Barlow"/>
                <a:buNone/>
              </a:pPr>
              <a:r>
                <a:rPr lang="zh-TW" altLang="en-US" sz="1200" b="1" dirty="0">
                  <a:solidFill>
                    <a:schemeClr val="bg1"/>
                  </a:solidFill>
                  <a:latin typeface="+mj-ea"/>
                  <a:ea typeface="+mj-ea"/>
                  <a:cs typeface="Microsoft JhengHei"/>
                  <a:sym typeface="Microsoft JhengHei"/>
                </a:rPr>
                <a:t>等單位的</a:t>
              </a:r>
              <a:r>
                <a:rPr lang="zh-TW" altLang="en-US" sz="1400" b="1" dirty="0">
                  <a:solidFill>
                    <a:srgbClr val="FFC000"/>
                  </a:solidFill>
                  <a:latin typeface="+mj-ea"/>
                  <a:ea typeface="+mj-ea"/>
                  <a:cs typeface="Microsoft JhengHei"/>
                  <a:sym typeface="Microsoft JhengHei"/>
                </a:rPr>
                <a:t>計畫發起人</a:t>
              </a:r>
              <a:endParaRPr lang="en-US" altLang="zh-TW" sz="1200" b="1" dirty="0">
                <a:solidFill>
                  <a:srgbClr val="FFC000"/>
                </a:solidFill>
                <a:latin typeface="+mj-ea"/>
                <a:ea typeface="+mj-ea"/>
                <a:cs typeface="Microsoft JhengHei"/>
                <a:sym typeface="Microsoft JhengHei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7E1D0430-2EE8-4AB1-BF52-6A85F17094D7}"/>
              </a:ext>
            </a:extLst>
          </p:cNvPr>
          <p:cNvSpPr/>
          <p:nvPr/>
        </p:nvSpPr>
        <p:spPr>
          <a:xfrm>
            <a:off x="2066334" y="4315116"/>
            <a:ext cx="639160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2683C6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團隊成員近十人，來自</a:t>
            </a:r>
            <a:r>
              <a:rPr lang="zh-TW" altLang="en-US" dirty="0">
                <a:solidFill>
                  <a:srgbClr val="E95689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陽明交通大學</a:t>
            </a:r>
            <a:r>
              <a:rPr lang="zh-TW" altLang="en-US" dirty="0">
                <a:solidFill>
                  <a:srgbClr val="2683C6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、</a:t>
            </a:r>
            <a:r>
              <a:rPr lang="zh-TW" altLang="en-US" dirty="0">
                <a:solidFill>
                  <a:srgbClr val="E95689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成功大學</a:t>
            </a:r>
            <a:r>
              <a:rPr lang="zh-TW" altLang="en-US" dirty="0">
                <a:solidFill>
                  <a:srgbClr val="2683C6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、</a:t>
            </a:r>
            <a:r>
              <a:rPr lang="zh-TW" altLang="en-US" dirty="0">
                <a:solidFill>
                  <a:srgbClr val="E95689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中央大學</a:t>
            </a:r>
            <a:r>
              <a:rPr lang="zh-TW" altLang="en-US" dirty="0">
                <a:solidFill>
                  <a:srgbClr val="2683C6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、</a:t>
            </a:r>
            <a:r>
              <a:rPr lang="zh-TW" altLang="en-US" dirty="0">
                <a:solidFill>
                  <a:srgbClr val="E95689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海洋大學</a:t>
            </a:r>
            <a:r>
              <a:rPr lang="zh-TW" altLang="en-US" dirty="0">
                <a:solidFill>
                  <a:srgbClr val="2683C6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等學府，以及過去曾任職於</a:t>
            </a:r>
            <a:r>
              <a:rPr lang="zh-TW" altLang="en-US" dirty="0">
                <a:solidFill>
                  <a:srgbClr val="E95689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精誠資訊</a:t>
            </a:r>
            <a:r>
              <a:rPr lang="zh-TW" altLang="en-US" dirty="0">
                <a:solidFill>
                  <a:srgbClr val="2683C6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、</a:t>
            </a:r>
            <a:r>
              <a:rPr lang="zh-TW" altLang="en-US" dirty="0">
                <a:solidFill>
                  <a:srgbClr val="E95689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台積電</a:t>
            </a:r>
            <a:r>
              <a:rPr lang="zh-TW" altLang="en-US" dirty="0">
                <a:solidFill>
                  <a:srgbClr val="2683C6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等企業，</a:t>
            </a:r>
            <a:endParaRPr lang="en-US" altLang="zh-TW" dirty="0">
              <a:solidFill>
                <a:srgbClr val="2683C6"/>
              </a:solidFill>
              <a:latin typeface="Noto Sans CJK TC Bold" panose="020B0800000000000000" pitchFamily="34" charset="-120"/>
              <a:ea typeface="Noto Sans CJK TC Bold" panose="020B0800000000000000" pitchFamily="34" charset="-120"/>
            </a:endParaRPr>
          </a:p>
          <a:p>
            <a:r>
              <a:rPr lang="zh-TW" altLang="en-US" dirty="0">
                <a:solidFill>
                  <a:srgbClr val="2683C6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具備</a:t>
            </a:r>
            <a:r>
              <a:rPr lang="zh-TW" altLang="en-US" dirty="0">
                <a:solidFill>
                  <a:srgbClr val="E95689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程式設計</a:t>
            </a:r>
            <a:r>
              <a:rPr lang="zh-TW" altLang="en-US" dirty="0">
                <a:solidFill>
                  <a:srgbClr val="2683C6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、</a:t>
            </a:r>
            <a:r>
              <a:rPr lang="zh-TW" altLang="en-US" dirty="0">
                <a:solidFill>
                  <a:srgbClr val="E95689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軟體系統開發</a:t>
            </a:r>
            <a:r>
              <a:rPr lang="zh-TW" altLang="en-US" dirty="0">
                <a:solidFill>
                  <a:srgbClr val="2683C6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、</a:t>
            </a:r>
            <a:r>
              <a:rPr lang="zh-TW" altLang="en-US" dirty="0">
                <a:solidFill>
                  <a:srgbClr val="E95689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全端網頁開發</a:t>
            </a:r>
            <a:r>
              <a:rPr lang="zh-TW" altLang="en-US" dirty="0">
                <a:solidFill>
                  <a:srgbClr val="2683C6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、</a:t>
            </a:r>
            <a:r>
              <a:rPr lang="zh-TW" altLang="en-US" dirty="0">
                <a:solidFill>
                  <a:srgbClr val="E95689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計畫執行</a:t>
            </a:r>
            <a:r>
              <a:rPr lang="zh-TW" altLang="en-US" dirty="0">
                <a:solidFill>
                  <a:srgbClr val="2683C6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等經驗。</a:t>
            </a:r>
          </a:p>
        </p:txBody>
      </p:sp>
    </p:spTree>
    <p:extLst>
      <p:ext uri="{BB962C8B-B14F-4D97-AF65-F5344CB8AC3E}">
        <p14:creationId xmlns:p14="http://schemas.microsoft.com/office/powerpoint/2010/main" val="3908797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90096BC-B9B0-4E5C-A806-D35E2B48E351}"/>
              </a:ext>
            </a:extLst>
          </p:cNvPr>
          <p:cNvSpPr/>
          <p:nvPr/>
        </p:nvSpPr>
        <p:spPr>
          <a:xfrm>
            <a:off x="0" y="1144330"/>
            <a:ext cx="9144000" cy="3062338"/>
          </a:xfrm>
          <a:prstGeom prst="rect">
            <a:avLst/>
          </a:prstGeom>
          <a:solidFill>
            <a:srgbClr val="268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16" name="Google Shape;2116;p40"/>
          <p:cNvSpPr txBox="1">
            <a:spLocks noGrp="1"/>
          </p:cNvSpPr>
          <p:nvPr>
            <p:ph type="title"/>
          </p:nvPr>
        </p:nvSpPr>
        <p:spPr>
          <a:xfrm>
            <a:off x="457200" y="457322"/>
            <a:ext cx="5640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zh-TW" altLang="en-US" sz="2800" b="1" dirty="0">
                <a:solidFill>
                  <a:srgbClr val="2683C6"/>
                </a:solidFill>
                <a:latin typeface="Chiron Sans HK Pro Medium" panose="020B0600000000000000" pitchFamily="34" charset="-120"/>
                <a:ea typeface="Chiron Sans HK Pro Medium" panose="020B0600000000000000" pitchFamily="34" charset="-120"/>
              </a:rPr>
              <a:t>官方</a:t>
            </a:r>
            <a:r>
              <a:rPr lang="zh-TW" altLang="en-US" sz="2800" b="1" dirty="0">
                <a:solidFill>
                  <a:srgbClr val="E95689"/>
                </a:solidFill>
                <a:latin typeface="Chiron Sans HK Pro Medium" panose="020B0600000000000000" pitchFamily="34" charset="-120"/>
                <a:ea typeface="Chiron Sans HK Pro Medium" panose="020B0600000000000000" pitchFamily="34" charset="-120"/>
              </a:rPr>
              <a:t>社群</a:t>
            </a:r>
            <a:endParaRPr sz="2800" b="1" dirty="0">
              <a:latin typeface="Chiron Sans HK Pro Medium" panose="020B0600000000000000" pitchFamily="34" charset="-120"/>
              <a:ea typeface="Chiron Sans HK Pro Medium" panose="020B0600000000000000" pitchFamily="34" charset="-120"/>
            </a:endParaRPr>
          </a:p>
        </p:txBody>
      </p:sp>
      <p:sp>
        <p:nvSpPr>
          <p:cNvPr id="2117" name="Google Shape;2117;p4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+mj-ea"/>
                <a:ea typeface="+mj-ea"/>
              </a:rPr>
              <a:t>20</a:t>
            </a:fld>
            <a:endParaRPr dirty="0">
              <a:latin typeface="+mj-ea"/>
              <a:ea typeface="+mj-ea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D2A93910-E248-463F-91CE-096C4BCBF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696" y="1329283"/>
            <a:ext cx="2594609" cy="2585851"/>
          </a:xfrm>
          <a:prstGeom prst="roundRect">
            <a:avLst>
              <a:gd name="adj" fmla="val 243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4BB6A9C-90EF-4866-85AA-649C89D34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860" y="1329283"/>
            <a:ext cx="1371615" cy="2692430"/>
          </a:xfrm>
          <a:prstGeom prst="roundRect">
            <a:avLst>
              <a:gd name="adj" fmla="val 413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AF81940E-F5EE-4B48-BCDF-FC3F66794B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1367"/>
          <a:stretch/>
        </p:blipFill>
        <p:spPr>
          <a:xfrm>
            <a:off x="6231354" y="1329283"/>
            <a:ext cx="2212669" cy="2692431"/>
          </a:xfrm>
          <a:prstGeom prst="roundRect">
            <a:avLst>
              <a:gd name="adj" fmla="val 327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87A3BE3F-9B47-4681-91DC-78CC074A198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572"/>
          <a:stretch/>
        </p:blipFill>
        <p:spPr>
          <a:xfrm>
            <a:off x="6813050" y="2690109"/>
            <a:ext cx="2212669" cy="1424082"/>
          </a:xfrm>
          <a:prstGeom prst="roundRect">
            <a:avLst>
              <a:gd name="adj" fmla="val 327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24" name="橢圓 23">
            <a:extLst>
              <a:ext uri="{FF2B5EF4-FFF2-40B4-BE49-F238E27FC236}">
                <a16:creationId xmlns:a16="http://schemas.microsoft.com/office/drawing/2014/main" id="{1A893574-E88D-4F53-BCD6-C5411598FFAC}"/>
              </a:ext>
            </a:extLst>
          </p:cNvPr>
          <p:cNvSpPr/>
          <p:nvPr/>
        </p:nvSpPr>
        <p:spPr>
          <a:xfrm>
            <a:off x="2531831" y="1157839"/>
            <a:ext cx="456784" cy="456784"/>
          </a:xfrm>
          <a:prstGeom prst="ellipse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A888ED64-799C-4508-9E49-9B623F7E4729}"/>
              </a:ext>
            </a:extLst>
          </p:cNvPr>
          <p:cNvSpPr/>
          <p:nvPr/>
        </p:nvSpPr>
        <p:spPr>
          <a:xfrm>
            <a:off x="5561878" y="1157724"/>
            <a:ext cx="456899" cy="456899"/>
          </a:xfrm>
          <a:prstGeom prst="ellipse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B20EF65D-89C0-4C0D-B328-26D8A80FF379}"/>
              </a:ext>
            </a:extLst>
          </p:cNvPr>
          <p:cNvSpPr/>
          <p:nvPr/>
        </p:nvSpPr>
        <p:spPr>
          <a:xfrm>
            <a:off x="8214024" y="1167825"/>
            <a:ext cx="446797" cy="446797"/>
          </a:xfrm>
          <a:prstGeom prst="ellipse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Google Shape;658;p17">
            <a:hlinkClick r:id="rId7"/>
            <a:extLst>
              <a:ext uri="{FF2B5EF4-FFF2-40B4-BE49-F238E27FC236}">
                <a16:creationId xmlns:a16="http://schemas.microsoft.com/office/drawing/2014/main" id="{58975A9F-14EF-41A6-9488-8156745DCF6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35348" y="1181433"/>
            <a:ext cx="405976" cy="40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653;p17">
            <a:hlinkClick r:id="rId9"/>
            <a:extLst>
              <a:ext uri="{FF2B5EF4-FFF2-40B4-BE49-F238E27FC236}">
                <a16:creationId xmlns:a16="http://schemas.microsoft.com/office/drawing/2014/main" id="{0A3B256D-0D39-4A9E-93DA-35F23278847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54036" y="1138121"/>
            <a:ext cx="496293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649;p17">
            <a:hlinkClick r:id="rId11"/>
            <a:extLst>
              <a:ext uri="{FF2B5EF4-FFF2-40B4-BE49-F238E27FC236}">
                <a16:creationId xmlns:a16="http://schemas.microsoft.com/office/drawing/2014/main" id="{1DFADB33-835D-4C88-B09D-3FC352292C3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528106" y="1144328"/>
            <a:ext cx="456899" cy="480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B4283C49-8935-4D32-BC20-4531B81DC4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7837" y="3404912"/>
            <a:ext cx="638726" cy="63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46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00748A2-EE65-4E67-AC0D-BCF0B337D2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21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CE6C2D0-A9C3-44EF-9E11-96D36391C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5156" cy="51435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7F9D9FB-430B-40B0-8440-B8BE65313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982" y="3637481"/>
            <a:ext cx="459338" cy="4593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46101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90096BC-B9B0-4E5C-A806-D35E2B48E351}"/>
              </a:ext>
            </a:extLst>
          </p:cNvPr>
          <p:cNvSpPr/>
          <p:nvPr/>
        </p:nvSpPr>
        <p:spPr>
          <a:xfrm>
            <a:off x="0" y="1144330"/>
            <a:ext cx="9144000" cy="3062338"/>
          </a:xfrm>
          <a:prstGeom prst="rect">
            <a:avLst/>
          </a:prstGeom>
          <a:solidFill>
            <a:srgbClr val="268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16" name="Google Shape;2116;p40"/>
          <p:cNvSpPr txBox="1">
            <a:spLocks noGrp="1"/>
          </p:cNvSpPr>
          <p:nvPr>
            <p:ph type="title"/>
          </p:nvPr>
        </p:nvSpPr>
        <p:spPr>
          <a:xfrm>
            <a:off x="457200" y="457322"/>
            <a:ext cx="5640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zh-TW" altLang="en-US" sz="2800" b="1" dirty="0">
                <a:solidFill>
                  <a:srgbClr val="E95689"/>
                </a:solidFill>
                <a:latin typeface="Chiron Sans HK Pro Medium" panose="020B0600000000000000" pitchFamily="34" charset="-120"/>
                <a:ea typeface="Chiron Sans HK Pro Medium" panose="020B0600000000000000" pitchFamily="34" charset="-120"/>
              </a:rPr>
              <a:t>得獎</a:t>
            </a:r>
            <a:r>
              <a:rPr lang="zh-TW" altLang="en-US" sz="2800" b="1" dirty="0">
                <a:solidFill>
                  <a:srgbClr val="2683C6"/>
                </a:solidFill>
                <a:latin typeface="Chiron Sans HK Pro Medium" panose="020B0600000000000000" pitchFamily="34" charset="-120"/>
                <a:ea typeface="Chiron Sans HK Pro Medium" panose="020B0600000000000000" pitchFamily="34" charset="-120"/>
              </a:rPr>
              <a:t>殊榮</a:t>
            </a:r>
            <a:r>
              <a:rPr lang="zh-TW" altLang="en-US" sz="2800" b="1" dirty="0">
                <a:latin typeface="Chiron Sans HK Pro Medium" panose="020B0600000000000000" pitchFamily="34" charset="-120"/>
                <a:ea typeface="Chiron Sans HK Pro Medium" panose="020B0600000000000000" pitchFamily="34" charset="-120"/>
              </a:rPr>
              <a:t>：</a:t>
            </a:r>
            <a:r>
              <a:rPr lang="zh-TW" altLang="en-US" sz="2800" b="1" dirty="0">
                <a:solidFill>
                  <a:srgbClr val="E95689"/>
                </a:solidFill>
                <a:latin typeface="Chiron Sans HK Pro Medium" panose="020B0600000000000000" pitchFamily="34" charset="-120"/>
                <a:ea typeface="Chiron Sans HK Pro Medium" panose="020B0600000000000000" pitchFamily="34" charset="-120"/>
              </a:rPr>
              <a:t>正面</a:t>
            </a:r>
            <a:r>
              <a:rPr lang="zh-TW" altLang="en-US" sz="2800" b="1" dirty="0">
                <a:latin typeface="Chiron Sans HK Pro Medium" panose="020B0600000000000000" pitchFamily="34" charset="-120"/>
                <a:ea typeface="Chiron Sans HK Pro Medium" panose="020B0600000000000000" pitchFamily="34" charset="-120"/>
              </a:rPr>
              <a:t>回饋</a:t>
            </a:r>
            <a:endParaRPr sz="2800" b="1" dirty="0">
              <a:latin typeface="Chiron Sans HK Pro Medium" panose="020B0600000000000000" pitchFamily="34" charset="-120"/>
              <a:ea typeface="Chiron Sans HK Pro Medium" panose="020B0600000000000000" pitchFamily="34" charset="-120"/>
            </a:endParaRPr>
          </a:p>
        </p:txBody>
      </p:sp>
      <p:sp>
        <p:nvSpPr>
          <p:cNvPr id="2117" name="Google Shape;2117;p4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+mj-ea"/>
                <a:ea typeface="+mj-ea"/>
              </a:rPr>
              <a:t>3</a:t>
            </a:fld>
            <a:endParaRPr dirty="0">
              <a:latin typeface="+mj-ea"/>
              <a:ea typeface="+mj-ea"/>
            </a:endParaRP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74D77040-2D29-4ACA-9E4E-2BDB980A2C2B}"/>
              </a:ext>
            </a:extLst>
          </p:cNvPr>
          <p:cNvGrpSpPr/>
          <p:nvPr/>
        </p:nvGrpSpPr>
        <p:grpSpPr>
          <a:xfrm>
            <a:off x="457200" y="1359373"/>
            <a:ext cx="6567720" cy="1062715"/>
            <a:chOff x="1864014" y="4571614"/>
            <a:chExt cx="6567720" cy="1062715"/>
          </a:xfrm>
        </p:grpSpPr>
        <p:pic>
          <p:nvPicPr>
            <p:cNvPr id="32" name="Picture 2" descr="medal1.png">
              <a:extLst>
                <a:ext uri="{FF2B5EF4-FFF2-40B4-BE49-F238E27FC236}">
                  <a16:creationId xmlns:a16="http://schemas.microsoft.com/office/drawing/2014/main" id="{E03C6522-FEB1-4BEA-BE31-125A737A12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6777" y="5274824"/>
              <a:ext cx="264413" cy="359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Google Shape;670;p18">
              <a:extLst>
                <a:ext uri="{FF2B5EF4-FFF2-40B4-BE49-F238E27FC236}">
                  <a16:creationId xmlns:a16="http://schemas.microsoft.com/office/drawing/2014/main" id="{836C3BD3-16CE-4B87-BFC6-B658DD10B457}"/>
                </a:ext>
              </a:extLst>
            </p:cNvPr>
            <p:cNvSpPr txBox="1">
              <a:spLocks/>
            </p:cNvSpPr>
            <p:nvPr/>
          </p:nvSpPr>
          <p:spPr>
            <a:xfrm>
              <a:off x="2169869" y="4675673"/>
              <a:ext cx="6261865" cy="7666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200"/>
                <a:buFont typeface="Microsoft JhengHei"/>
                <a:buNone/>
                <a:defRPr sz="4200" b="0" i="0" u="none" strike="noStrike" cap="none">
                  <a:solidFill>
                    <a:schemeClr val="accent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defRPr>
              </a:lvl1pPr>
              <a:lvl2pPr marR="0" lvl="1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200"/>
                <a:buFont typeface="Microsoft JhengHei"/>
                <a:buNone/>
                <a:defRPr sz="4200" b="0" i="0" u="none" strike="noStrike" cap="none">
                  <a:solidFill>
                    <a:schemeClr val="accent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defRPr>
              </a:lvl2pPr>
              <a:lvl3pPr marR="0" lvl="2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200"/>
                <a:buFont typeface="Microsoft JhengHei"/>
                <a:buNone/>
                <a:defRPr sz="4200" b="0" i="0" u="none" strike="noStrike" cap="none">
                  <a:solidFill>
                    <a:schemeClr val="accent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defRPr>
              </a:lvl3pPr>
              <a:lvl4pPr marR="0" lvl="3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200"/>
                <a:buFont typeface="Microsoft JhengHei"/>
                <a:buNone/>
                <a:defRPr sz="4200" b="0" i="0" u="none" strike="noStrike" cap="none">
                  <a:solidFill>
                    <a:schemeClr val="accent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defRPr>
              </a:lvl4pPr>
              <a:lvl5pPr marR="0" lvl="4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200"/>
                <a:buFont typeface="Microsoft JhengHei"/>
                <a:buNone/>
                <a:defRPr sz="4200" b="0" i="0" u="none" strike="noStrike" cap="none">
                  <a:solidFill>
                    <a:schemeClr val="accent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defRPr>
              </a:lvl5pPr>
              <a:lvl6pPr marR="0" lvl="5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200"/>
                <a:buFont typeface="Microsoft JhengHei"/>
                <a:buNone/>
                <a:defRPr sz="4200" b="0" i="0" u="none" strike="noStrike" cap="none">
                  <a:solidFill>
                    <a:schemeClr val="accent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defRPr>
              </a:lvl6pPr>
              <a:lvl7pPr marR="0" lvl="6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200"/>
                <a:buFont typeface="Microsoft JhengHei"/>
                <a:buNone/>
                <a:defRPr sz="4200" b="0" i="0" u="none" strike="noStrike" cap="none">
                  <a:solidFill>
                    <a:schemeClr val="accent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defRPr>
              </a:lvl7pPr>
              <a:lvl8pPr marR="0" lvl="7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200"/>
                <a:buFont typeface="Microsoft JhengHei"/>
                <a:buNone/>
                <a:defRPr sz="4200" b="0" i="0" u="none" strike="noStrike" cap="none">
                  <a:solidFill>
                    <a:schemeClr val="accent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defRPr>
              </a:lvl8pPr>
              <a:lvl9pPr marR="0" lvl="8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200"/>
                <a:buFont typeface="Microsoft JhengHei"/>
                <a:buNone/>
                <a:defRPr sz="4200" b="0" i="0" u="none" strike="noStrike" cap="none">
                  <a:solidFill>
                    <a:schemeClr val="accent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defRPr>
              </a:lvl9pPr>
            </a:lstStyle>
            <a:p>
              <a:r>
                <a:rPr lang="zh-TW" altLang="en-US" sz="1800" b="1" dirty="0">
                  <a:solidFill>
                    <a:schemeClr val="bg1"/>
                  </a:solidFill>
                  <a:latin typeface="Chiron Sans HK Pro Medium" panose="020B0600000000000000" pitchFamily="34" charset="-120"/>
                  <a:ea typeface="Chiron Sans HK Pro Medium" panose="020B0600000000000000" pitchFamily="34" charset="-120"/>
                  <a:sym typeface="Arial"/>
                </a:rPr>
                <a:t>潮創客創業大賽 </a:t>
              </a:r>
              <a:r>
                <a:rPr lang="zh-TW" altLang="en-US" sz="2800" b="1" dirty="0">
                  <a:solidFill>
                    <a:srgbClr val="FFC000"/>
                  </a:solidFill>
                  <a:latin typeface="+mj-ea"/>
                  <a:ea typeface="+mj-ea"/>
                  <a:sym typeface="Arial"/>
                </a:rPr>
                <a:t>全國優選（前四名）</a:t>
              </a:r>
              <a:endParaRPr lang="en-US" altLang="zh-TW" sz="2800" b="1" dirty="0">
                <a:solidFill>
                  <a:srgbClr val="FFC000"/>
                </a:solidFill>
                <a:latin typeface="+mj-ea"/>
                <a:ea typeface="+mj-ea"/>
                <a:sym typeface="Arial"/>
              </a:endParaRPr>
            </a:p>
            <a:p>
              <a:pPr>
                <a:spcAft>
                  <a:spcPts val="600"/>
                </a:spcAft>
              </a:pPr>
              <a:endParaRPr lang="en-US" altLang="zh-TW" sz="1800" b="1" dirty="0">
                <a:latin typeface="Chiron Sans HK Pro Medium" panose="020B0600000000000000" pitchFamily="34" charset="-120"/>
                <a:ea typeface="Chiron Sans HK Pro Medium" panose="020B0600000000000000" pitchFamily="34" charset="-120"/>
                <a:sym typeface="Arial"/>
              </a:endParaRPr>
            </a:p>
            <a:p>
              <a:pPr>
                <a:spcAft>
                  <a:spcPts val="300"/>
                </a:spcAft>
              </a:pPr>
              <a:r>
                <a:rPr lang="en-US" altLang="zh-TW" sz="1800" b="1" dirty="0">
                  <a:solidFill>
                    <a:schemeClr val="bg1"/>
                  </a:solidFill>
                  <a:latin typeface="Chiron Sans HK Pro Medium" panose="020B0600000000000000" pitchFamily="34" charset="-120"/>
                  <a:ea typeface="Chiron Sans HK Pro Medium" panose="020B0600000000000000" pitchFamily="34" charset="-120"/>
                  <a:sym typeface="Arial"/>
                </a:rPr>
                <a:t>2023 </a:t>
              </a:r>
              <a:r>
                <a:rPr lang="zh-TW" altLang="en-US" sz="1800" b="1" dirty="0">
                  <a:solidFill>
                    <a:schemeClr val="bg1"/>
                  </a:solidFill>
                  <a:latin typeface="Chiron Sans HK Pro Medium" panose="020B0600000000000000" pitchFamily="34" charset="-120"/>
                  <a:ea typeface="Chiron Sans HK Pro Medium" panose="020B0600000000000000" pitchFamily="34" charset="-120"/>
                  <a:sym typeface="Arial"/>
                </a:rPr>
                <a:t>資訊智慧創新跨域專題競賽 </a:t>
              </a:r>
              <a:r>
                <a:rPr lang="zh-TW" altLang="en-US" sz="2800" b="1" dirty="0">
                  <a:solidFill>
                    <a:srgbClr val="FFC000"/>
                  </a:solidFill>
                  <a:latin typeface="+mj-ea"/>
                  <a:ea typeface="+mj-ea"/>
                  <a:sym typeface="Arial"/>
                </a:rPr>
                <a:t>全國特優</a:t>
              </a:r>
              <a:endParaRPr lang="en-US" altLang="zh-TW" sz="2800" b="1" dirty="0">
                <a:solidFill>
                  <a:srgbClr val="FFC000"/>
                </a:solidFill>
                <a:latin typeface="+mj-ea"/>
                <a:ea typeface="+mj-ea"/>
                <a:sym typeface="Arial"/>
              </a:endParaRPr>
            </a:p>
            <a:p>
              <a:pPr lvl="0">
                <a:lnSpc>
                  <a:spcPct val="100000"/>
                </a:lnSpc>
                <a:buClr>
                  <a:srgbClr val="000000"/>
                </a:buClr>
                <a:buSzTx/>
              </a:pPr>
              <a:endParaRPr lang="en-US" altLang="zh-TW" sz="1800" b="1" dirty="0">
                <a:solidFill>
                  <a:prstClr val="white"/>
                </a:solidFill>
                <a:latin typeface="Chiron Sans HK Pro Medium" panose="020B0600000000000000" pitchFamily="34" charset="-120"/>
                <a:ea typeface="Chiron Sans HK Pro Medium" panose="020B0600000000000000" pitchFamily="34" charset="-120"/>
                <a:cs typeface="Arial"/>
                <a:sym typeface="Arial"/>
              </a:endParaRPr>
            </a:p>
            <a:p>
              <a:pPr lvl="0">
                <a:lnSpc>
                  <a:spcPct val="100000"/>
                </a:lnSpc>
                <a:buClr>
                  <a:srgbClr val="000000"/>
                </a:buClr>
                <a:buSzTx/>
              </a:pPr>
              <a:r>
                <a:rPr lang="zh-TW" altLang="en-US" sz="1800" b="1" dirty="0">
                  <a:solidFill>
                    <a:prstClr val="white"/>
                  </a:solidFill>
                  <a:latin typeface="Chiron Sans HK Pro Medium" panose="020B0600000000000000" pitchFamily="34" charset="-120"/>
                  <a:ea typeface="Chiron Sans HK Pro Medium" panose="020B0600000000000000" pitchFamily="34" charset="-120"/>
                  <a:cs typeface="Arial"/>
                  <a:sym typeface="Arial"/>
                </a:rPr>
                <a:t>登上 </a:t>
              </a:r>
              <a:r>
                <a:rPr lang="zh-TW" altLang="en-US" sz="2800" b="1" dirty="0">
                  <a:solidFill>
                    <a:srgbClr val="FFC000"/>
                  </a:solidFill>
                  <a:latin typeface="+mj-ea"/>
                  <a:ea typeface="+mj-ea"/>
                  <a:cs typeface="Arial"/>
                  <a:sym typeface="Arial"/>
                </a:rPr>
                <a:t>年代新聞</a:t>
              </a:r>
              <a:endParaRPr lang="en-US" altLang="zh-TW" sz="2800" b="1" dirty="0">
                <a:solidFill>
                  <a:srgbClr val="FFC000"/>
                </a:solidFill>
                <a:latin typeface="+mj-ea"/>
                <a:ea typeface="+mj-ea"/>
                <a:cs typeface="Arial"/>
                <a:sym typeface="Arial"/>
              </a:endParaRPr>
            </a:p>
            <a:p>
              <a:pPr>
                <a:spcAft>
                  <a:spcPts val="300"/>
                </a:spcAft>
              </a:pPr>
              <a:endParaRPr lang="en-US" altLang="zh-TW" sz="2000" b="1" dirty="0">
                <a:solidFill>
                  <a:srgbClr val="FFC000"/>
                </a:solidFill>
                <a:latin typeface="+mj-ea"/>
                <a:ea typeface="+mj-ea"/>
                <a:sym typeface="Arial"/>
              </a:endParaRPr>
            </a:p>
            <a:p>
              <a:pPr>
                <a:spcAft>
                  <a:spcPts val="300"/>
                </a:spcAft>
              </a:pPr>
              <a:endParaRPr lang="en-US" altLang="zh-TW" sz="2000" b="1" dirty="0">
                <a:solidFill>
                  <a:srgbClr val="FFC000"/>
                </a:solidFill>
                <a:latin typeface="+mj-ea"/>
                <a:ea typeface="+mj-ea"/>
                <a:sym typeface="Arial"/>
              </a:endParaRPr>
            </a:p>
            <a:p>
              <a:pPr>
                <a:spcAft>
                  <a:spcPts val="300"/>
                </a:spcAft>
              </a:pPr>
              <a:r>
                <a:rPr lang="zh-TW" altLang="en-US" sz="1400" b="1" dirty="0">
                  <a:solidFill>
                    <a:srgbClr val="E95689"/>
                  </a:solidFill>
                  <a:latin typeface="+mj-ea"/>
                  <a:ea typeface="+mj-ea"/>
                  <a:sym typeface="Arial"/>
                </a:rPr>
                <a:t>　　</a:t>
              </a:r>
              <a:r>
                <a:rPr lang="zh-TW" altLang="en-US" sz="1400" b="1" dirty="0">
                  <a:solidFill>
                    <a:srgbClr val="E95689"/>
                  </a:solidFill>
                  <a:latin typeface="Chiron Sans HK Pro Medium" panose="020B0600000000000000" pitchFamily="34" charset="-120"/>
                  <a:ea typeface="Chiron Sans HK Pro Medium" panose="020B0600000000000000" pitchFamily="34" charset="-120"/>
                  <a:sym typeface="Arial"/>
                </a:rPr>
                <a:t>　</a:t>
              </a:r>
              <a:endParaRPr lang="zh-TW" altLang="en-US" sz="1400" b="1" dirty="0">
                <a:latin typeface="Chiron Sans HK Pro Medium" panose="020B0600000000000000" pitchFamily="34" charset="-120"/>
                <a:ea typeface="Chiron Sans HK Pro Medium" panose="020B0600000000000000" pitchFamily="34" charset="-120"/>
                <a:sym typeface="Arial"/>
              </a:endParaRPr>
            </a:p>
            <a:p>
              <a:endParaRPr lang="en-US" altLang="zh-TW" sz="1400" b="1" dirty="0">
                <a:latin typeface="Chiron Sans HK Pro Medium" panose="020B0600000000000000" pitchFamily="34" charset="-120"/>
                <a:ea typeface="Chiron Sans HK Pro Medium" panose="020B0600000000000000" pitchFamily="34" charset="-120"/>
                <a:sym typeface="Arial"/>
              </a:endParaRPr>
            </a:p>
          </p:txBody>
        </p:sp>
        <p:pic>
          <p:nvPicPr>
            <p:cNvPr id="35" name="Picture 2" descr="medal1.png">
              <a:extLst>
                <a:ext uri="{FF2B5EF4-FFF2-40B4-BE49-F238E27FC236}">
                  <a16:creationId xmlns:a16="http://schemas.microsoft.com/office/drawing/2014/main" id="{B2E9732E-DBF9-4493-B27B-C2D5C3F976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4014" y="4571614"/>
              <a:ext cx="264413" cy="359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A8C04281-806E-4720-9FB1-6E095F8A7B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9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16003" y="2571750"/>
            <a:ext cx="2214797" cy="12458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>
            <a:reflection blurRad="12700" stA="38000" endPos="20000" dist="5080" dir="5400000" sy="-100000" algn="bl" rotWithShape="0"/>
          </a:effectLst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EF0F4510-B41F-4ABC-9930-0470261A90D1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564" y="1411814"/>
            <a:ext cx="1429112" cy="20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B4C4020E-D248-4161-BE6A-867DB1148311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277" y="1411813"/>
            <a:ext cx="1429403" cy="202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0F6F8EF8-8AD3-4264-AFF7-3561A10FF8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837" y="3404912"/>
            <a:ext cx="638726" cy="63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15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6" descr="Apps Script Pack, extend Coda with Apps Script - Coda">
            <a:extLst>
              <a:ext uri="{FF2B5EF4-FFF2-40B4-BE49-F238E27FC236}">
                <a16:creationId xmlns:a16="http://schemas.microsoft.com/office/drawing/2014/main" id="{C8ABB70A-F276-4497-BCC6-A6D18F4C43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89" t="13012" r="35444" b="18384"/>
          <a:stretch/>
        </p:blipFill>
        <p:spPr bwMode="auto">
          <a:xfrm>
            <a:off x="6230038" y="4397696"/>
            <a:ext cx="886537" cy="43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2" name="Google Shape;832;p22"/>
          <p:cNvSpPr txBox="1">
            <a:spLocks noGrp="1"/>
          </p:cNvSpPr>
          <p:nvPr>
            <p:ph type="title"/>
          </p:nvPr>
        </p:nvSpPr>
        <p:spPr>
          <a:xfrm>
            <a:off x="457199" y="457322"/>
            <a:ext cx="4496207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zh-TW" altLang="en-US" sz="2800" b="1" dirty="0">
                <a:latin typeface="Chiron Sans HK Pro Medium" panose="020B0600000000000000" pitchFamily="34" charset="-120"/>
                <a:ea typeface="Chiron Sans HK Pro Medium" panose="020B0600000000000000" pitchFamily="34" charset="-120"/>
              </a:rPr>
              <a:t>團隊</a:t>
            </a:r>
            <a:r>
              <a:rPr lang="zh-TW" altLang="en-US" sz="2800" b="1" dirty="0">
                <a:solidFill>
                  <a:srgbClr val="E95689"/>
                </a:solidFill>
                <a:latin typeface="Chiron Sans HK Pro Medium" panose="020B0600000000000000" pitchFamily="34" charset="-120"/>
                <a:ea typeface="Chiron Sans HK Pro Medium" panose="020B0600000000000000" pitchFamily="34" charset="-120"/>
              </a:rPr>
              <a:t>專業</a:t>
            </a:r>
            <a:r>
              <a:rPr lang="zh-TW" altLang="en-US" sz="2800" b="1" dirty="0">
                <a:latin typeface="Chiron Sans HK Pro Medium" panose="020B0600000000000000" pitchFamily="34" charset="-120"/>
                <a:ea typeface="Chiron Sans HK Pro Medium" panose="020B0600000000000000" pitchFamily="34" charset="-120"/>
              </a:rPr>
              <a:t>：</a:t>
            </a:r>
            <a:r>
              <a:rPr lang="zh-TW" altLang="en-US" sz="2800" b="1" dirty="0">
                <a:solidFill>
                  <a:srgbClr val="E95689"/>
                </a:solidFill>
                <a:latin typeface="Chiron Sans HK Pro Medium" panose="020B0600000000000000" pitchFamily="34" charset="-120"/>
                <a:ea typeface="Chiron Sans HK Pro Medium" panose="020B0600000000000000" pitchFamily="34" charset="-120"/>
              </a:rPr>
              <a:t>作品</a:t>
            </a:r>
            <a:r>
              <a:rPr lang="zh-TW" altLang="en-US" sz="2800" b="1" dirty="0">
                <a:latin typeface="Chiron Sans HK Pro Medium" panose="020B0600000000000000" pitchFamily="34" charset="-120"/>
                <a:ea typeface="Chiron Sans HK Pro Medium" panose="020B0600000000000000" pitchFamily="34" charset="-120"/>
              </a:rPr>
              <a:t>與</a:t>
            </a:r>
            <a:r>
              <a:rPr lang="zh-TW" altLang="en-US" sz="2800" b="1" dirty="0">
                <a:solidFill>
                  <a:srgbClr val="E95689"/>
                </a:solidFill>
                <a:latin typeface="Chiron Sans HK Pro Medium" panose="020B0600000000000000" pitchFamily="34" charset="-120"/>
                <a:ea typeface="Chiron Sans HK Pro Medium" panose="020B0600000000000000" pitchFamily="34" charset="-120"/>
              </a:rPr>
              <a:t>開發工具</a:t>
            </a:r>
            <a:endParaRPr sz="2800" b="1" dirty="0">
              <a:solidFill>
                <a:srgbClr val="E95689"/>
              </a:solidFill>
              <a:latin typeface="Chiron Sans HK Pro Medium" panose="020B0600000000000000" pitchFamily="34" charset="-120"/>
              <a:ea typeface="Chiron Sans HK Pro Medium" panose="020B0600000000000000" pitchFamily="34" charset="-120"/>
            </a:endParaRPr>
          </a:p>
        </p:txBody>
      </p:sp>
      <p:sp>
        <p:nvSpPr>
          <p:cNvPr id="833" name="Google Shape;833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dirty="0">
                <a:latin typeface="+mj-ea"/>
                <a:ea typeface="+mj-ea"/>
              </a:rPr>
              <a:t>4</a:t>
            </a:fld>
            <a:endParaRPr dirty="0">
              <a:latin typeface="+mj-ea"/>
              <a:ea typeface="+mj-ea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847EA3B-C111-4626-92F2-488143583193}"/>
              </a:ext>
            </a:extLst>
          </p:cNvPr>
          <p:cNvSpPr/>
          <p:nvPr/>
        </p:nvSpPr>
        <p:spPr>
          <a:xfrm>
            <a:off x="0" y="1144330"/>
            <a:ext cx="9144000" cy="3058551"/>
          </a:xfrm>
          <a:prstGeom prst="rect">
            <a:avLst/>
          </a:prstGeom>
          <a:solidFill>
            <a:srgbClr val="268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83" name="圖表 82">
            <a:extLst>
              <a:ext uri="{FF2B5EF4-FFF2-40B4-BE49-F238E27FC236}">
                <a16:creationId xmlns:a16="http://schemas.microsoft.com/office/drawing/2014/main" id="{9F49DFA3-A590-41F0-99EE-6B88D71D50A0}"/>
              </a:ext>
            </a:extLst>
          </p:cNvPr>
          <p:cNvGraphicFramePr/>
          <p:nvPr/>
        </p:nvGraphicFramePr>
        <p:xfrm>
          <a:off x="5128154" y="1242225"/>
          <a:ext cx="4326693" cy="28844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8" name="群組 7">
            <a:extLst>
              <a:ext uri="{FF2B5EF4-FFF2-40B4-BE49-F238E27FC236}">
                <a16:creationId xmlns:a16="http://schemas.microsoft.com/office/drawing/2014/main" id="{771E39CE-8306-4BE0-BDED-006DCDA736EE}"/>
              </a:ext>
            </a:extLst>
          </p:cNvPr>
          <p:cNvGrpSpPr/>
          <p:nvPr/>
        </p:nvGrpSpPr>
        <p:grpSpPr>
          <a:xfrm>
            <a:off x="986155" y="1293065"/>
            <a:ext cx="2010325" cy="2453896"/>
            <a:chOff x="852774" y="1293065"/>
            <a:chExt cx="2010325" cy="2453896"/>
          </a:xfrm>
        </p:grpSpPr>
        <p:sp>
          <p:nvSpPr>
            <p:cNvPr id="87" name="橢圓 86">
              <a:extLst>
                <a:ext uri="{FF2B5EF4-FFF2-40B4-BE49-F238E27FC236}">
                  <a16:creationId xmlns:a16="http://schemas.microsoft.com/office/drawing/2014/main" id="{DFEACAD1-61C2-4E55-8274-4657F63F8B42}"/>
                </a:ext>
              </a:extLst>
            </p:cNvPr>
            <p:cNvSpPr/>
            <p:nvPr/>
          </p:nvSpPr>
          <p:spPr>
            <a:xfrm>
              <a:off x="1187350" y="1293065"/>
              <a:ext cx="1341175" cy="134117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>
                  <a:solidFill>
                    <a:srgbClr val="FFC000"/>
                  </a:solidFill>
                  <a:latin typeface="+mj-ea"/>
                  <a:ea typeface="+mj-ea"/>
                </a:rPr>
                <a:t>手機</a:t>
              </a:r>
              <a:r>
                <a:rPr lang="en-US" altLang="zh-TW" dirty="0">
                  <a:solidFill>
                    <a:schemeClr val="bg1"/>
                  </a:solidFill>
                  <a:latin typeface="+mj-ea"/>
                  <a:ea typeface="+mj-ea"/>
                </a:rPr>
                <a:t>APP</a:t>
              </a:r>
              <a:r>
                <a:rPr lang="zh-TW" altLang="en-US" dirty="0">
                  <a:solidFill>
                    <a:schemeClr val="bg1"/>
                  </a:solidFill>
                  <a:latin typeface="+mj-ea"/>
                  <a:ea typeface="+mj-ea"/>
                </a:rPr>
                <a:t>應用</a:t>
              </a:r>
              <a:endParaRPr lang="en-US" altLang="zh-TW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6" name="Google Shape;670;p18">
              <a:extLst>
                <a:ext uri="{FF2B5EF4-FFF2-40B4-BE49-F238E27FC236}">
                  <a16:creationId xmlns:a16="http://schemas.microsoft.com/office/drawing/2014/main" id="{6A0DA982-CE56-4C64-AF57-81429506E026}"/>
                </a:ext>
              </a:extLst>
            </p:cNvPr>
            <p:cNvSpPr txBox="1">
              <a:spLocks/>
            </p:cNvSpPr>
            <p:nvPr/>
          </p:nvSpPr>
          <p:spPr>
            <a:xfrm>
              <a:off x="852774" y="2870369"/>
              <a:ext cx="2010325" cy="876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200"/>
                <a:buFont typeface="Microsoft JhengHei"/>
                <a:buNone/>
                <a:defRPr sz="4200" b="0" i="0" u="none" strike="noStrike" cap="none">
                  <a:solidFill>
                    <a:schemeClr val="accent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defRPr>
              </a:lvl1pPr>
              <a:lvl2pPr marR="0" lvl="1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200"/>
                <a:buFont typeface="Microsoft JhengHei"/>
                <a:buNone/>
                <a:defRPr sz="4200" b="0" i="0" u="none" strike="noStrike" cap="none">
                  <a:solidFill>
                    <a:schemeClr val="accent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defRPr>
              </a:lvl2pPr>
              <a:lvl3pPr marR="0" lvl="2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200"/>
                <a:buFont typeface="Microsoft JhengHei"/>
                <a:buNone/>
                <a:defRPr sz="4200" b="0" i="0" u="none" strike="noStrike" cap="none">
                  <a:solidFill>
                    <a:schemeClr val="accent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defRPr>
              </a:lvl3pPr>
              <a:lvl4pPr marR="0" lvl="3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200"/>
                <a:buFont typeface="Microsoft JhengHei"/>
                <a:buNone/>
                <a:defRPr sz="4200" b="0" i="0" u="none" strike="noStrike" cap="none">
                  <a:solidFill>
                    <a:schemeClr val="accent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defRPr>
              </a:lvl4pPr>
              <a:lvl5pPr marR="0" lvl="4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200"/>
                <a:buFont typeface="Microsoft JhengHei"/>
                <a:buNone/>
                <a:defRPr sz="4200" b="0" i="0" u="none" strike="noStrike" cap="none">
                  <a:solidFill>
                    <a:schemeClr val="accent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defRPr>
              </a:lvl5pPr>
              <a:lvl6pPr marR="0" lvl="5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200"/>
                <a:buFont typeface="Microsoft JhengHei"/>
                <a:buNone/>
                <a:defRPr sz="4200" b="0" i="0" u="none" strike="noStrike" cap="none">
                  <a:solidFill>
                    <a:schemeClr val="accent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defRPr>
              </a:lvl6pPr>
              <a:lvl7pPr marR="0" lvl="6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200"/>
                <a:buFont typeface="Microsoft JhengHei"/>
                <a:buNone/>
                <a:defRPr sz="4200" b="0" i="0" u="none" strike="noStrike" cap="none">
                  <a:solidFill>
                    <a:schemeClr val="accent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defRPr>
              </a:lvl7pPr>
              <a:lvl8pPr marR="0" lvl="7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200"/>
                <a:buFont typeface="Microsoft JhengHei"/>
                <a:buNone/>
                <a:defRPr sz="4200" b="0" i="0" u="none" strike="noStrike" cap="none">
                  <a:solidFill>
                    <a:schemeClr val="accent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defRPr>
              </a:lvl8pPr>
              <a:lvl9pPr marR="0" lvl="8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200"/>
                <a:buFont typeface="Microsoft JhengHei"/>
                <a:buNone/>
                <a:defRPr sz="4200" b="0" i="0" u="none" strike="noStrike" cap="none">
                  <a:solidFill>
                    <a:schemeClr val="accent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defRPr>
              </a:lvl9pPr>
            </a:lstStyle>
            <a:p>
              <a:pPr algn="ctr"/>
              <a:r>
                <a:rPr lang="zh-TW" altLang="en-US" sz="1400" b="1" dirty="0">
                  <a:solidFill>
                    <a:schemeClr val="bg1"/>
                  </a:solidFill>
                  <a:latin typeface="Chiron Sans HK Pro Medium" panose="020B0600000000000000" pitchFamily="34" charset="-120"/>
                  <a:ea typeface="Chiron Sans HK Pro Medium" panose="020B0600000000000000" pitchFamily="34" charset="-120"/>
                  <a:sym typeface="Arial"/>
                </a:rPr>
                <a:t>包含</a:t>
              </a:r>
              <a:r>
                <a:rPr lang="en-US" altLang="zh-TW" sz="1400" b="1" dirty="0">
                  <a:solidFill>
                    <a:srgbClr val="FFC000"/>
                  </a:solidFill>
                  <a:latin typeface="Chiron Sans HK Pro Medium" panose="020B0600000000000000" pitchFamily="34" charset="-120"/>
                  <a:ea typeface="Chiron Sans HK Pro Medium" panose="020B0600000000000000" pitchFamily="34" charset="-120"/>
                  <a:sym typeface="Arial"/>
                </a:rPr>
                <a:t>IOS</a:t>
              </a:r>
              <a:r>
                <a:rPr lang="zh-TW" altLang="en-US" sz="1400" b="1" dirty="0">
                  <a:solidFill>
                    <a:schemeClr val="bg1"/>
                  </a:solidFill>
                  <a:latin typeface="Chiron Sans HK Pro Medium" panose="020B0600000000000000" pitchFamily="34" charset="-120"/>
                  <a:ea typeface="Chiron Sans HK Pro Medium" panose="020B0600000000000000" pitchFamily="34" charset="-120"/>
                  <a:sym typeface="Arial"/>
                </a:rPr>
                <a:t>、</a:t>
              </a:r>
              <a:r>
                <a:rPr lang="en-US" altLang="zh-TW" sz="1400" b="1" dirty="0">
                  <a:solidFill>
                    <a:srgbClr val="FFC000"/>
                  </a:solidFill>
                  <a:latin typeface="Chiron Sans HK Pro Medium" panose="020B0600000000000000" pitchFamily="34" charset="-120"/>
                  <a:ea typeface="Chiron Sans HK Pro Medium" panose="020B0600000000000000" pitchFamily="34" charset="-120"/>
                  <a:sym typeface="Arial"/>
                </a:rPr>
                <a:t>Android</a:t>
              </a:r>
              <a:r>
                <a:rPr lang="zh-TW" altLang="en-US" sz="1400" b="1" dirty="0">
                  <a:solidFill>
                    <a:schemeClr val="bg1"/>
                  </a:solidFill>
                  <a:latin typeface="Chiron Sans HK Pro Medium" panose="020B0600000000000000" pitchFamily="34" charset="-120"/>
                  <a:ea typeface="Chiron Sans HK Pro Medium" panose="020B0600000000000000" pitchFamily="34" charset="-120"/>
                  <a:sym typeface="Arial"/>
                </a:rPr>
                <a:t>系統</a:t>
              </a:r>
              <a:endParaRPr lang="en-US" altLang="zh-TW" sz="1400" b="1" dirty="0">
                <a:solidFill>
                  <a:schemeClr val="bg1"/>
                </a:solidFill>
                <a:latin typeface="Chiron Sans HK Pro Medium" panose="020B0600000000000000" pitchFamily="34" charset="-120"/>
                <a:ea typeface="Chiron Sans HK Pro Medium" panose="020B0600000000000000" pitchFamily="34" charset="-120"/>
                <a:sym typeface="Arial"/>
              </a:endParaRPr>
            </a:p>
            <a:p>
              <a:pPr algn="ctr"/>
              <a:endParaRPr lang="en-US" altLang="zh-TW" sz="1400" b="1" dirty="0">
                <a:solidFill>
                  <a:schemeClr val="bg1"/>
                </a:solidFill>
                <a:latin typeface="Chiron Sans HK Pro Medium" panose="020B0600000000000000" pitchFamily="34" charset="-120"/>
                <a:ea typeface="Chiron Sans HK Pro Medium" panose="020B0600000000000000" pitchFamily="34" charset="-120"/>
                <a:sym typeface="Arial"/>
              </a:endParaRPr>
            </a:p>
            <a:p>
              <a:pPr algn="ctr"/>
              <a:r>
                <a:rPr lang="en-US" altLang="zh-TW" sz="1400" b="1" dirty="0">
                  <a:solidFill>
                    <a:srgbClr val="FFC000"/>
                  </a:solidFill>
                  <a:latin typeface="Chiron Sans HK Pro Medium" panose="020B0600000000000000" pitchFamily="34" charset="-120"/>
                  <a:ea typeface="Chiron Sans HK Pro Medium" panose="020B0600000000000000" pitchFamily="34" charset="-120"/>
                  <a:sym typeface="Arial"/>
                </a:rPr>
                <a:t>API</a:t>
              </a:r>
              <a:r>
                <a:rPr lang="zh-TW" altLang="en-US" sz="1400" b="1" dirty="0">
                  <a:solidFill>
                    <a:srgbClr val="FFC000"/>
                  </a:solidFill>
                  <a:latin typeface="Chiron Sans HK Pro Medium" panose="020B0600000000000000" pitchFamily="34" charset="-120"/>
                  <a:ea typeface="Chiron Sans HK Pro Medium" panose="020B0600000000000000" pitchFamily="34" charset="-120"/>
                  <a:sym typeface="Arial"/>
                </a:rPr>
                <a:t>串接</a:t>
              </a:r>
              <a:r>
                <a:rPr lang="zh-TW" altLang="en-US" sz="1400" b="1" dirty="0">
                  <a:solidFill>
                    <a:schemeClr val="bg1"/>
                  </a:solidFill>
                  <a:latin typeface="Chiron Sans HK Pro Medium" panose="020B0600000000000000" pitchFamily="34" charset="-120"/>
                  <a:ea typeface="Chiron Sans HK Pro Medium" panose="020B0600000000000000" pitchFamily="34" charset="-120"/>
                  <a:sym typeface="Arial"/>
                </a:rPr>
                <a:t>、</a:t>
              </a:r>
              <a:r>
                <a:rPr lang="zh-TW" altLang="en-US" sz="1400" b="1" dirty="0">
                  <a:solidFill>
                    <a:srgbClr val="FFC000"/>
                  </a:solidFill>
                  <a:latin typeface="Chiron Sans HK Pro Medium" panose="020B0600000000000000" pitchFamily="34" charset="-120"/>
                  <a:ea typeface="Chiron Sans HK Pro Medium" panose="020B0600000000000000" pitchFamily="34" charset="-120"/>
                  <a:sym typeface="Arial"/>
                </a:rPr>
                <a:t>遊戲應用</a:t>
              </a:r>
              <a:r>
                <a:rPr lang="zh-TW" altLang="en-US" sz="1400" b="1" dirty="0">
                  <a:solidFill>
                    <a:schemeClr val="bg1"/>
                  </a:solidFill>
                  <a:latin typeface="Chiron Sans HK Pro Medium" panose="020B0600000000000000" pitchFamily="34" charset="-120"/>
                  <a:ea typeface="Chiron Sans HK Pro Medium" panose="020B0600000000000000" pitchFamily="34" charset="-120"/>
                  <a:sym typeface="Arial"/>
                </a:rPr>
                <a:t>、</a:t>
              </a:r>
              <a:endParaRPr lang="en-US" altLang="zh-TW" sz="1400" b="1" dirty="0">
                <a:solidFill>
                  <a:schemeClr val="bg1"/>
                </a:solidFill>
                <a:latin typeface="Chiron Sans HK Pro Medium" panose="020B0600000000000000" pitchFamily="34" charset="-120"/>
                <a:ea typeface="Chiron Sans HK Pro Medium" panose="020B0600000000000000" pitchFamily="34" charset="-120"/>
                <a:sym typeface="Arial"/>
              </a:endParaRPr>
            </a:p>
            <a:p>
              <a:pPr algn="ctr"/>
              <a:r>
                <a:rPr lang="zh-TW" altLang="en-US" sz="1400" b="1" dirty="0">
                  <a:solidFill>
                    <a:schemeClr val="bg1"/>
                  </a:solidFill>
                  <a:latin typeface="Chiron Sans HK Pro Medium" panose="020B0600000000000000" pitchFamily="34" charset="-120"/>
                  <a:ea typeface="Chiron Sans HK Pro Medium" panose="020B0600000000000000" pitchFamily="34" charset="-120"/>
                  <a:sym typeface="Arial"/>
                </a:rPr>
                <a:t>客製化</a:t>
              </a:r>
              <a:r>
                <a:rPr lang="zh-TW" altLang="en-US" sz="1400" b="1" dirty="0">
                  <a:solidFill>
                    <a:srgbClr val="FFC000"/>
                  </a:solidFill>
                  <a:latin typeface="Chiron Sans HK Pro Medium" panose="020B0600000000000000" pitchFamily="34" charset="-120"/>
                  <a:ea typeface="Chiron Sans HK Pro Medium" panose="020B0600000000000000" pitchFamily="34" charset="-120"/>
                  <a:sym typeface="Arial"/>
                </a:rPr>
                <a:t>生產力工具</a:t>
              </a:r>
              <a:r>
                <a:rPr lang="zh-TW" altLang="en-US" sz="1400" b="1" dirty="0">
                  <a:solidFill>
                    <a:schemeClr val="bg1"/>
                  </a:solidFill>
                  <a:latin typeface="Chiron Sans HK Pro Medium" panose="020B0600000000000000" pitchFamily="34" charset="-120"/>
                  <a:ea typeface="Chiron Sans HK Pro Medium" panose="020B0600000000000000" pitchFamily="34" charset="-120"/>
                  <a:sym typeface="Arial"/>
                </a:rPr>
                <a:t>等</a:t>
              </a:r>
            </a:p>
          </p:txBody>
        </p:sp>
      </p:grpSp>
      <p:pic>
        <p:nvPicPr>
          <p:cNvPr id="53" name="圖片 52">
            <a:extLst>
              <a:ext uri="{FF2B5EF4-FFF2-40B4-BE49-F238E27FC236}">
                <a16:creationId xmlns:a16="http://schemas.microsoft.com/office/drawing/2014/main" id="{4EF7C503-E888-42F2-884C-03F8BBF26E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837" y="3404912"/>
            <a:ext cx="638726" cy="638726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231C50DC-9590-4041-82DA-56650FC96AAA}"/>
              </a:ext>
            </a:extLst>
          </p:cNvPr>
          <p:cNvGrpSpPr/>
          <p:nvPr/>
        </p:nvGrpSpPr>
        <p:grpSpPr>
          <a:xfrm>
            <a:off x="3272779" y="1144330"/>
            <a:ext cx="2598442" cy="2979820"/>
            <a:chOff x="3114324" y="1144330"/>
            <a:chExt cx="2598442" cy="2979820"/>
          </a:xfrm>
        </p:grpSpPr>
        <p:cxnSp>
          <p:nvCxnSpPr>
            <p:cNvPr id="90" name="直線接點 89">
              <a:extLst>
                <a:ext uri="{FF2B5EF4-FFF2-40B4-BE49-F238E27FC236}">
                  <a16:creationId xmlns:a16="http://schemas.microsoft.com/office/drawing/2014/main" id="{790CB806-366E-48B8-BE0C-5FBED4F67E91}"/>
                </a:ext>
              </a:extLst>
            </p:cNvPr>
            <p:cNvCxnSpPr>
              <a:cxnSpLocks/>
            </p:cNvCxnSpPr>
            <p:nvPr/>
          </p:nvCxnSpPr>
          <p:spPr>
            <a:xfrm>
              <a:off x="3114324" y="1144330"/>
              <a:ext cx="0" cy="2979820"/>
            </a:xfrm>
            <a:prstGeom prst="line">
              <a:avLst/>
            </a:prstGeom>
            <a:ln w="158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橢圓 88">
              <a:extLst>
                <a:ext uri="{FF2B5EF4-FFF2-40B4-BE49-F238E27FC236}">
                  <a16:creationId xmlns:a16="http://schemas.microsoft.com/office/drawing/2014/main" id="{E5531AFD-33F4-4F59-BE99-C229D4A7623F}"/>
                </a:ext>
              </a:extLst>
            </p:cNvPr>
            <p:cNvSpPr/>
            <p:nvPr/>
          </p:nvSpPr>
          <p:spPr>
            <a:xfrm>
              <a:off x="3742958" y="1293065"/>
              <a:ext cx="1341175" cy="134117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>
                  <a:solidFill>
                    <a:srgbClr val="FFC000"/>
                  </a:solidFill>
                  <a:latin typeface="+mj-ea"/>
                  <a:ea typeface="+mj-ea"/>
                </a:rPr>
                <a:t>網頁</a:t>
              </a:r>
              <a:endParaRPr lang="en-US" altLang="zh-TW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zh-TW" altLang="en-US" dirty="0">
                  <a:solidFill>
                    <a:schemeClr val="bg1"/>
                  </a:solidFill>
                  <a:latin typeface="+mj-ea"/>
                  <a:ea typeface="+mj-ea"/>
                </a:rPr>
                <a:t>設計</a:t>
              </a:r>
              <a:endParaRPr lang="zh-TW" altLang="en-US" dirty="0">
                <a:solidFill>
                  <a:srgbClr val="FFB601"/>
                </a:solidFill>
                <a:latin typeface="+mj-ea"/>
                <a:ea typeface="+mj-ea"/>
              </a:endParaRPr>
            </a:p>
          </p:txBody>
        </p:sp>
        <p:sp>
          <p:nvSpPr>
            <p:cNvPr id="37" name="Google Shape;670;p18">
              <a:extLst>
                <a:ext uri="{FF2B5EF4-FFF2-40B4-BE49-F238E27FC236}">
                  <a16:creationId xmlns:a16="http://schemas.microsoft.com/office/drawing/2014/main" id="{829CD18B-062B-4F06-B3E2-DDCAFF529A2E}"/>
                </a:ext>
              </a:extLst>
            </p:cNvPr>
            <p:cNvSpPr txBox="1">
              <a:spLocks/>
            </p:cNvSpPr>
            <p:nvPr/>
          </p:nvSpPr>
          <p:spPr>
            <a:xfrm>
              <a:off x="3114324" y="2858464"/>
              <a:ext cx="2598442" cy="8640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200"/>
                <a:buFont typeface="Microsoft JhengHei"/>
                <a:buNone/>
                <a:defRPr sz="4200" b="0" i="0" u="none" strike="noStrike" cap="none">
                  <a:solidFill>
                    <a:schemeClr val="accent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defRPr>
              </a:lvl1pPr>
              <a:lvl2pPr marR="0" lvl="1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200"/>
                <a:buFont typeface="Microsoft JhengHei"/>
                <a:buNone/>
                <a:defRPr sz="4200" b="0" i="0" u="none" strike="noStrike" cap="none">
                  <a:solidFill>
                    <a:schemeClr val="accent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defRPr>
              </a:lvl2pPr>
              <a:lvl3pPr marR="0" lvl="2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200"/>
                <a:buFont typeface="Microsoft JhengHei"/>
                <a:buNone/>
                <a:defRPr sz="4200" b="0" i="0" u="none" strike="noStrike" cap="none">
                  <a:solidFill>
                    <a:schemeClr val="accent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defRPr>
              </a:lvl3pPr>
              <a:lvl4pPr marR="0" lvl="3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200"/>
                <a:buFont typeface="Microsoft JhengHei"/>
                <a:buNone/>
                <a:defRPr sz="4200" b="0" i="0" u="none" strike="noStrike" cap="none">
                  <a:solidFill>
                    <a:schemeClr val="accent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defRPr>
              </a:lvl4pPr>
              <a:lvl5pPr marR="0" lvl="4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200"/>
                <a:buFont typeface="Microsoft JhengHei"/>
                <a:buNone/>
                <a:defRPr sz="4200" b="0" i="0" u="none" strike="noStrike" cap="none">
                  <a:solidFill>
                    <a:schemeClr val="accent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defRPr>
              </a:lvl5pPr>
              <a:lvl6pPr marR="0" lvl="5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200"/>
                <a:buFont typeface="Microsoft JhengHei"/>
                <a:buNone/>
                <a:defRPr sz="4200" b="0" i="0" u="none" strike="noStrike" cap="none">
                  <a:solidFill>
                    <a:schemeClr val="accent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defRPr>
              </a:lvl6pPr>
              <a:lvl7pPr marR="0" lvl="6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200"/>
                <a:buFont typeface="Microsoft JhengHei"/>
                <a:buNone/>
                <a:defRPr sz="4200" b="0" i="0" u="none" strike="noStrike" cap="none">
                  <a:solidFill>
                    <a:schemeClr val="accent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defRPr>
              </a:lvl7pPr>
              <a:lvl8pPr marR="0" lvl="7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200"/>
                <a:buFont typeface="Microsoft JhengHei"/>
                <a:buNone/>
                <a:defRPr sz="4200" b="0" i="0" u="none" strike="noStrike" cap="none">
                  <a:solidFill>
                    <a:schemeClr val="accent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defRPr>
              </a:lvl8pPr>
              <a:lvl9pPr marR="0" lvl="8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200"/>
                <a:buFont typeface="Microsoft JhengHei"/>
                <a:buNone/>
                <a:defRPr sz="4200" b="0" i="0" u="none" strike="noStrike" cap="none">
                  <a:solidFill>
                    <a:schemeClr val="accent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defRPr>
              </a:lvl9pPr>
            </a:lstStyle>
            <a:p>
              <a:pPr algn="ctr"/>
              <a:r>
                <a:rPr lang="zh-TW" altLang="en-US" sz="1400" b="1" dirty="0">
                  <a:solidFill>
                    <a:schemeClr val="bg1"/>
                  </a:solidFill>
                  <a:latin typeface="Chiron Sans HK Pro Medium" panose="020B0600000000000000" pitchFamily="34" charset="-120"/>
                  <a:ea typeface="Chiron Sans HK Pro Medium" panose="020B0600000000000000" pitchFamily="34" charset="-120"/>
                  <a:sym typeface="Arial"/>
                </a:rPr>
                <a:t>包含</a:t>
              </a:r>
              <a:r>
                <a:rPr lang="zh-TW" altLang="en-US" sz="1400" b="1" dirty="0">
                  <a:solidFill>
                    <a:srgbClr val="FFC000"/>
                  </a:solidFill>
                  <a:latin typeface="Chiron Sans HK Pro Medium" panose="020B0600000000000000" pitchFamily="34" charset="-120"/>
                  <a:ea typeface="Chiron Sans HK Pro Medium" panose="020B0600000000000000" pitchFamily="34" charset="-120"/>
                  <a:sym typeface="Arial"/>
                </a:rPr>
                <a:t>前端</a:t>
              </a:r>
              <a:r>
                <a:rPr lang="zh-TW" altLang="en-US" sz="1400" b="1" dirty="0">
                  <a:solidFill>
                    <a:schemeClr val="bg1"/>
                  </a:solidFill>
                  <a:latin typeface="Chiron Sans HK Pro Medium" panose="020B0600000000000000" pitchFamily="34" charset="-120"/>
                  <a:ea typeface="Chiron Sans HK Pro Medium" panose="020B0600000000000000" pitchFamily="34" charset="-120"/>
                  <a:sym typeface="Arial"/>
                </a:rPr>
                <a:t>、</a:t>
              </a:r>
              <a:r>
                <a:rPr lang="zh-TW" altLang="en-US" sz="1400" b="1" dirty="0">
                  <a:solidFill>
                    <a:srgbClr val="FFC000"/>
                  </a:solidFill>
                  <a:latin typeface="Chiron Sans HK Pro Medium" panose="020B0600000000000000" pitchFamily="34" charset="-120"/>
                  <a:ea typeface="Chiron Sans HK Pro Medium" panose="020B0600000000000000" pitchFamily="34" charset="-120"/>
                  <a:sym typeface="Arial"/>
                </a:rPr>
                <a:t>後端</a:t>
              </a:r>
              <a:r>
                <a:rPr lang="zh-TW" altLang="en-US" sz="1400" b="1" dirty="0">
                  <a:solidFill>
                    <a:schemeClr val="bg1"/>
                  </a:solidFill>
                  <a:latin typeface="Chiron Sans HK Pro Medium" panose="020B0600000000000000" pitchFamily="34" charset="-120"/>
                  <a:ea typeface="Chiron Sans HK Pro Medium" panose="020B0600000000000000" pitchFamily="34" charset="-120"/>
                  <a:sym typeface="Arial"/>
                </a:rPr>
                <a:t>設計</a:t>
              </a:r>
              <a:endParaRPr lang="en-US" altLang="zh-TW" sz="1400" b="1" dirty="0">
                <a:solidFill>
                  <a:schemeClr val="bg1"/>
                </a:solidFill>
                <a:latin typeface="Chiron Sans HK Pro Medium" panose="020B0600000000000000" pitchFamily="34" charset="-120"/>
                <a:ea typeface="Chiron Sans HK Pro Medium" panose="020B0600000000000000" pitchFamily="34" charset="-120"/>
                <a:sym typeface="Arial"/>
              </a:endParaRPr>
            </a:p>
            <a:p>
              <a:pPr algn="ctr"/>
              <a:endParaRPr lang="en-US" altLang="zh-TW" sz="1400" b="1" dirty="0">
                <a:solidFill>
                  <a:schemeClr val="bg1"/>
                </a:solidFill>
                <a:latin typeface="Chiron Sans HK Pro Medium" panose="020B0600000000000000" pitchFamily="34" charset="-120"/>
                <a:ea typeface="Chiron Sans HK Pro Medium" panose="020B0600000000000000" pitchFamily="34" charset="-120"/>
                <a:sym typeface="Arial"/>
              </a:endParaRPr>
            </a:p>
            <a:p>
              <a:pPr algn="ctr"/>
              <a:r>
                <a:rPr lang="zh-TW" altLang="en-US" sz="1400" b="1" dirty="0">
                  <a:solidFill>
                    <a:srgbClr val="FFB601"/>
                  </a:solidFill>
                  <a:latin typeface="Chiron Sans HK Pro Medium" panose="020B0600000000000000" pitchFamily="34" charset="-120"/>
                  <a:ea typeface="Chiron Sans HK Pro Medium" panose="020B0600000000000000" pitchFamily="34" charset="-120"/>
                  <a:sym typeface="Arial"/>
                </a:rPr>
                <a:t>形象網站</a:t>
              </a:r>
              <a:r>
                <a:rPr lang="zh-TW" altLang="en-US" sz="1400" b="1" dirty="0">
                  <a:solidFill>
                    <a:schemeClr val="bg1"/>
                  </a:solidFill>
                  <a:latin typeface="Chiron Sans HK Pro Medium" panose="020B0600000000000000" pitchFamily="34" charset="-120"/>
                  <a:ea typeface="Chiron Sans HK Pro Medium" panose="020B0600000000000000" pitchFamily="34" charset="-120"/>
                  <a:sym typeface="Arial"/>
                </a:rPr>
                <a:t>、</a:t>
              </a:r>
              <a:r>
                <a:rPr lang="zh-TW" altLang="en-US" sz="1400" b="1" dirty="0">
                  <a:solidFill>
                    <a:srgbClr val="FFB601"/>
                  </a:solidFill>
                  <a:latin typeface="Chiron Sans HK Pro Medium" panose="020B0600000000000000" pitchFamily="34" charset="-120"/>
                  <a:ea typeface="Chiron Sans HK Pro Medium" panose="020B0600000000000000" pitchFamily="34" charset="-120"/>
                  <a:sym typeface="Arial"/>
                </a:rPr>
                <a:t>資料庫</a:t>
              </a:r>
              <a:r>
                <a:rPr lang="zh-TW" altLang="en-US" sz="1400" b="1" dirty="0">
                  <a:solidFill>
                    <a:schemeClr val="bg1"/>
                  </a:solidFill>
                  <a:latin typeface="Chiron Sans HK Pro Medium" panose="020B0600000000000000" pitchFamily="34" charset="-120"/>
                  <a:ea typeface="Chiron Sans HK Pro Medium" panose="020B0600000000000000" pitchFamily="34" charset="-120"/>
                  <a:sym typeface="Arial"/>
                </a:rPr>
                <a:t>建置、</a:t>
              </a:r>
              <a:endParaRPr lang="en-US" altLang="zh-TW" sz="1400" b="1" dirty="0">
                <a:solidFill>
                  <a:schemeClr val="bg1"/>
                </a:solidFill>
                <a:latin typeface="Chiron Sans HK Pro Medium" panose="020B0600000000000000" pitchFamily="34" charset="-120"/>
                <a:ea typeface="Chiron Sans HK Pro Medium" panose="020B0600000000000000" pitchFamily="34" charset="-120"/>
                <a:sym typeface="Arial"/>
              </a:endParaRPr>
            </a:p>
            <a:p>
              <a:pPr algn="ctr"/>
              <a:r>
                <a:rPr lang="zh-TW" altLang="en-US" sz="1400" b="1" dirty="0">
                  <a:solidFill>
                    <a:srgbClr val="FFB601"/>
                  </a:solidFill>
                  <a:latin typeface="Chiron Sans HK Pro Medium" panose="020B0600000000000000" pitchFamily="34" charset="-120"/>
                  <a:ea typeface="Chiron Sans HK Pro Medium" panose="020B0600000000000000" pitchFamily="34" charset="-120"/>
                  <a:sym typeface="Arial"/>
                </a:rPr>
                <a:t>線上平台</a:t>
              </a:r>
              <a:r>
                <a:rPr lang="zh-TW" altLang="en-US" sz="1400" b="1" dirty="0">
                  <a:solidFill>
                    <a:schemeClr val="bg1"/>
                  </a:solidFill>
                  <a:latin typeface="Chiron Sans HK Pro Medium" panose="020B0600000000000000" pitchFamily="34" charset="-120"/>
                  <a:ea typeface="Chiron Sans HK Pro Medium" panose="020B0600000000000000" pitchFamily="34" charset="-120"/>
                  <a:sym typeface="Arial"/>
                </a:rPr>
                <a:t>、</a:t>
              </a:r>
              <a:r>
                <a:rPr lang="zh-TW" altLang="en-US" sz="1400" b="1" dirty="0">
                  <a:solidFill>
                    <a:srgbClr val="FFB601"/>
                  </a:solidFill>
                  <a:latin typeface="Chiron Sans HK Pro Medium" panose="020B0600000000000000" pitchFamily="34" charset="-120"/>
                  <a:ea typeface="Chiron Sans HK Pro Medium" panose="020B0600000000000000" pitchFamily="34" charset="-120"/>
                  <a:sym typeface="Arial"/>
                </a:rPr>
                <a:t>後臺管理</a:t>
              </a:r>
              <a:r>
                <a:rPr lang="zh-TW" altLang="en-US" sz="1400" b="1" dirty="0">
                  <a:solidFill>
                    <a:schemeClr val="bg1"/>
                  </a:solidFill>
                  <a:latin typeface="Chiron Sans HK Pro Medium" panose="020B0600000000000000" pitchFamily="34" charset="-120"/>
                  <a:ea typeface="Chiron Sans HK Pro Medium" panose="020B0600000000000000" pitchFamily="34" charset="-120"/>
                  <a:sym typeface="Arial"/>
                </a:rPr>
                <a:t>系統等</a:t>
              </a:r>
              <a:endParaRPr lang="en-US" altLang="zh-TW" sz="1400" b="1" dirty="0">
                <a:solidFill>
                  <a:schemeClr val="bg1"/>
                </a:solidFill>
                <a:latin typeface="Chiron Sans HK Pro Medium" panose="020B0600000000000000" pitchFamily="34" charset="-120"/>
                <a:ea typeface="Chiron Sans HK Pro Medium" panose="020B0600000000000000" pitchFamily="34" charset="-120"/>
                <a:sym typeface="Arial"/>
              </a:endParaRPr>
            </a:p>
            <a:p>
              <a:pPr algn="ctr"/>
              <a:endParaRPr lang="zh-TW" altLang="en-US" sz="1400" b="1" dirty="0">
                <a:solidFill>
                  <a:schemeClr val="bg1"/>
                </a:solidFill>
                <a:latin typeface="Chiron Sans HK Pro Medium" panose="020B0600000000000000" pitchFamily="34" charset="-120"/>
                <a:ea typeface="Chiron Sans HK Pro Medium" panose="020B0600000000000000" pitchFamily="34" charset="-120"/>
                <a:sym typeface="Arial"/>
              </a:endParaRPr>
            </a:p>
          </p:txBody>
        </p:sp>
      </p:grp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15983D75-29EF-47FC-A635-EAF9E53C57A8}"/>
              </a:ext>
            </a:extLst>
          </p:cNvPr>
          <p:cNvCxnSpPr>
            <a:cxnSpLocks/>
          </p:cNvCxnSpPr>
          <p:nvPr/>
        </p:nvCxnSpPr>
        <p:spPr>
          <a:xfrm>
            <a:off x="5871221" y="1144330"/>
            <a:ext cx="0" cy="2979820"/>
          </a:xfrm>
          <a:prstGeom prst="line">
            <a:avLst/>
          </a:prstGeom>
          <a:ln w="158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群組 6">
            <a:extLst>
              <a:ext uri="{FF2B5EF4-FFF2-40B4-BE49-F238E27FC236}">
                <a16:creationId xmlns:a16="http://schemas.microsoft.com/office/drawing/2014/main" id="{9AC4F4B2-BAE0-4CDE-8270-312DBBB7F867}"/>
              </a:ext>
            </a:extLst>
          </p:cNvPr>
          <p:cNvGrpSpPr/>
          <p:nvPr/>
        </p:nvGrpSpPr>
        <p:grpSpPr>
          <a:xfrm>
            <a:off x="6149605" y="1293065"/>
            <a:ext cx="2418748" cy="2799541"/>
            <a:chOff x="5677518" y="1293065"/>
            <a:chExt cx="2418748" cy="2799541"/>
          </a:xfrm>
        </p:grpSpPr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92994621-1EF1-4393-932F-1FDEECFAF0EC}"/>
                </a:ext>
              </a:extLst>
            </p:cNvPr>
            <p:cNvSpPr/>
            <p:nvPr/>
          </p:nvSpPr>
          <p:spPr>
            <a:xfrm>
              <a:off x="6216933" y="1293065"/>
              <a:ext cx="1341175" cy="134117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>
                  <a:solidFill>
                    <a:srgbClr val="FFC000"/>
                  </a:solidFill>
                  <a:latin typeface="+mj-ea"/>
                  <a:ea typeface="+mj-ea"/>
                </a:rPr>
                <a:t>軟體</a:t>
              </a:r>
              <a:endParaRPr lang="en-US" altLang="zh-TW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zh-TW" altLang="en-US" dirty="0">
                  <a:solidFill>
                    <a:schemeClr val="bg1"/>
                  </a:solidFill>
                  <a:latin typeface="+mj-ea"/>
                  <a:ea typeface="+mj-ea"/>
                </a:rPr>
                <a:t>系統</a:t>
              </a:r>
              <a:endParaRPr lang="zh-TW" altLang="en-US" dirty="0">
                <a:solidFill>
                  <a:srgbClr val="FFB60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Google Shape;670;p18">
              <a:extLst>
                <a:ext uri="{FF2B5EF4-FFF2-40B4-BE49-F238E27FC236}">
                  <a16:creationId xmlns:a16="http://schemas.microsoft.com/office/drawing/2014/main" id="{895203BD-EC08-4857-9C1C-3FA8256E36F9}"/>
                </a:ext>
              </a:extLst>
            </p:cNvPr>
            <p:cNvSpPr txBox="1">
              <a:spLocks/>
            </p:cNvSpPr>
            <p:nvPr/>
          </p:nvSpPr>
          <p:spPr>
            <a:xfrm>
              <a:off x="5677518" y="2852648"/>
              <a:ext cx="2418748" cy="12399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200"/>
                <a:buFont typeface="Microsoft JhengHei"/>
                <a:buNone/>
                <a:defRPr sz="4200" b="0" i="0" u="none" strike="noStrike" cap="none">
                  <a:solidFill>
                    <a:schemeClr val="accent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defRPr>
              </a:lvl1pPr>
              <a:lvl2pPr marR="0" lvl="1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200"/>
                <a:buFont typeface="Microsoft JhengHei"/>
                <a:buNone/>
                <a:defRPr sz="4200" b="0" i="0" u="none" strike="noStrike" cap="none">
                  <a:solidFill>
                    <a:schemeClr val="accent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defRPr>
              </a:lvl2pPr>
              <a:lvl3pPr marR="0" lvl="2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200"/>
                <a:buFont typeface="Microsoft JhengHei"/>
                <a:buNone/>
                <a:defRPr sz="4200" b="0" i="0" u="none" strike="noStrike" cap="none">
                  <a:solidFill>
                    <a:schemeClr val="accent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defRPr>
              </a:lvl3pPr>
              <a:lvl4pPr marR="0" lvl="3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200"/>
                <a:buFont typeface="Microsoft JhengHei"/>
                <a:buNone/>
                <a:defRPr sz="4200" b="0" i="0" u="none" strike="noStrike" cap="none">
                  <a:solidFill>
                    <a:schemeClr val="accent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defRPr>
              </a:lvl4pPr>
              <a:lvl5pPr marR="0" lvl="4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200"/>
                <a:buFont typeface="Microsoft JhengHei"/>
                <a:buNone/>
                <a:defRPr sz="4200" b="0" i="0" u="none" strike="noStrike" cap="none">
                  <a:solidFill>
                    <a:schemeClr val="accent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defRPr>
              </a:lvl5pPr>
              <a:lvl6pPr marR="0" lvl="5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200"/>
                <a:buFont typeface="Microsoft JhengHei"/>
                <a:buNone/>
                <a:defRPr sz="4200" b="0" i="0" u="none" strike="noStrike" cap="none">
                  <a:solidFill>
                    <a:schemeClr val="accent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defRPr>
              </a:lvl6pPr>
              <a:lvl7pPr marR="0" lvl="6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200"/>
                <a:buFont typeface="Microsoft JhengHei"/>
                <a:buNone/>
                <a:defRPr sz="4200" b="0" i="0" u="none" strike="noStrike" cap="none">
                  <a:solidFill>
                    <a:schemeClr val="accent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defRPr>
              </a:lvl7pPr>
              <a:lvl8pPr marR="0" lvl="7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200"/>
                <a:buFont typeface="Microsoft JhengHei"/>
                <a:buNone/>
                <a:defRPr sz="4200" b="0" i="0" u="none" strike="noStrike" cap="none">
                  <a:solidFill>
                    <a:schemeClr val="accent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defRPr>
              </a:lvl8pPr>
              <a:lvl9pPr marR="0" lvl="8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4200"/>
                <a:buFont typeface="Microsoft JhengHei"/>
                <a:buNone/>
                <a:defRPr sz="4200" b="0" i="0" u="none" strike="noStrike" cap="none">
                  <a:solidFill>
                    <a:schemeClr val="accent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defRPr>
              </a:lvl9pPr>
            </a:lstStyle>
            <a:p>
              <a:pPr algn="ctr"/>
              <a:r>
                <a:rPr lang="zh-TW" altLang="en-US" sz="1400" b="1" dirty="0">
                  <a:solidFill>
                    <a:schemeClr val="bg1"/>
                  </a:solidFill>
                  <a:latin typeface="Chiron Sans HK Pro Medium" panose="020B0600000000000000" pitchFamily="34" charset="-120"/>
                  <a:ea typeface="Chiron Sans HK Pro Medium" panose="020B0600000000000000" pitchFamily="34" charset="-120"/>
                  <a:sym typeface="Arial"/>
                </a:rPr>
                <a:t>包含</a:t>
              </a:r>
              <a:r>
                <a:rPr lang="zh-TW" altLang="en-US" sz="1400" b="1" dirty="0">
                  <a:solidFill>
                    <a:srgbClr val="FFB601"/>
                  </a:solidFill>
                  <a:latin typeface="Chiron Sans HK Pro Medium" panose="020B0600000000000000" pitchFamily="34" charset="-120"/>
                  <a:ea typeface="Chiron Sans HK Pro Medium" panose="020B0600000000000000" pitchFamily="34" charset="-120"/>
                  <a:sym typeface="Arial"/>
                </a:rPr>
                <a:t>跨平台應用</a:t>
              </a:r>
              <a:r>
                <a:rPr lang="zh-TW" altLang="en-US" sz="1400" b="1" dirty="0">
                  <a:solidFill>
                    <a:schemeClr val="bg1"/>
                  </a:solidFill>
                  <a:latin typeface="Chiron Sans HK Pro Medium" panose="020B0600000000000000" pitchFamily="34" charset="-120"/>
                  <a:ea typeface="Chiron Sans HK Pro Medium" panose="020B0600000000000000" pitchFamily="34" charset="-120"/>
                  <a:sym typeface="Arial"/>
                </a:rPr>
                <a:t>、</a:t>
              </a:r>
              <a:r>
                <a:rPr lang="en-US" altLang="zh-TW" sz="1400" b="1" dirty="0">
                  <a:solidFill>
                    <a:srgbClr val="FFB601"/>
                  </a:solidFill>
                  <a:latin typeface="Chiron Sans HK Pro Medium" panose="020B0600000000000000" pitchFamily="34" charset="-120"/>
                  <a:ea typeface="Chiron Sans HK Pro Medium" panose="020B0600000000000000" pitchFamily="34" charset="-120"/>
                  <a:sym typeface="Arial"/>
                </a:rPr>
                <a:t>AI</a:t>
              </a:r>
              <a:r>
                <a:rPr lang="zh-TW" altLang="en-US" sz="1400" b="1" dirty="0">
                  <a:solidFill>
                    <a:srgbClr val="FFB601"/>
                  </a:solidFill>
                  <a:latin typeface="Chiron Sans HK Pro Medium" panose="020B0600000000000000" pitchFamily="34" charset="-120"/>
                  <a:ea typeface="Chiron Sans HK Pro Medium" panose="020B0600000000000000" pitchFamily="34" charset="-120"/>
                  <a:sym typeface="Arial"/>
                </a:rPr>
                <a:t>應用</a:t>
              </a:r>
              <a:endParaRPr lang="en-US" altLang="zh-TW" sz="1400" b="1" dirty="0">
                <a:solidFill>
                  <a:srgbClr val="FFB601"/>
                </a:solidFill>
                <a:latin typeface="Chiron Sans HK Pro Medium" panose="020B0600000000000000" pitchFamily="34" charset="-120"/>
                <a:ea typeface="Chiron Sans HK Pro Medium" panose="020B0600000000000000" pitchFamily="34" charset="-120"/>
                <a:sym typeface="Arial"/>
              </a:endParaRPr>
            </a:p>
            <a:p>
              <a:pPr algn="ctr"/>
              <a:endParaRPr lang="en-US" altLang="zh-TW" sz="1400" b="1" dirty="0">
                <a:solidFill>
                  <a:srgbClr val="FFB601"/>
                </a:solidFill>
                <a:latin typeface="Chiron Sans HK Pro Medium" panose="020B0600000000000000" pitchFamily="34" charset="-120"/>
                <a:ea typeface="Chiron Sans HK Pro Medium" panose="020B0600000000000000" pitchFamily="34" charset="-120"/>
                <a:sym typeface="Arial"/>
              </a:endParaRPr>
            </a:p>
            <a:p>
              <a:pPr algn="ctr"/>
              <a:r>
                <a:rPr lang="en-US" altLang="zh-TW" sz="1400" b="1" dirty="0">
                  <a:solidFill>
                    <a:srgbClr val="FFC000"/>
                  </a:solidFill>
                  <a:latin typeface="Chiron Sans HK Pro Medium" panose="020B0600000000000000" pitchFamily="34" charset="-120"/>
                  <a:ea typeface="Chiron Sans HK Pro Medium" panose="020B0600000000000000" pitchFamily="34" charset="-120"/>
                  <a:sym typeface="Arial"/>
                </a:rPr>
                <a:t>API</a:t>
              </a:r>
              <a:r>
                <a:rPr lang="zh-TW" altLang="en-US" sz="1400" b="1" dirty="0">
                  <a:solidFill>
                    <a:srgbClr val="FFC000"/>
                  </a:solidFill>
                  <a:latin typeface="Chiron Sans HK Pro Medium" panose="020B0600000000000000" pitchFamily="34" charset="-120"/>
                  <a:ea typeface="Chiron Sans HK Pro Medium" panose="020B0600000000000000" pitchFamily="34" charset="-120"/>
                  <a:sym typeface="Arial"/>
                </a:rPr>
                <a:t>串接</a:t>
              </a:r>
              <a:r>
                <a:rPr lang="zh-TW" altLang="en-US" sz="1400" b="1" dirty="0">
                  <a:solidFill>
                    <a:schemeClr val="bg1"/>
                  </a:solidFill>
                  <a:latin typeface="Chiron Sans HK Pro Medium" panose="020B0600000000000000" pitchFamily="34" charset="-120"/>
                  <a:ea typeface="Chiron Sans HK Pro Medium" panose="020B0600000000000000" pitchFamily="34" charset="-120"/>
                  <a:sym typeface="Arial"/>
                </a:rPr>
                <a:t>、</a:t>
              </a:r>
              <a:r>
                <a:rPr lang="zh-TW" altLang="en-US" sz="1400" b="1" dirty="0">
                  <a:solidFill>
                    <a:srgbClr val="FFB601"/>
                  </a:solidFill>
                  <a:latin typeface="Chiron Sans HK Pro Medium" panose="020B0600000000000000" pitchFamily="34" charset="-120"/>
                  <a:ea typeface="Chiron Sans HK Pro Medium" panose="020B0600000000000000" pitchFamily="34" charset="-120"/>
                  <a:sym typeface="Arial"/>
                </a:rPr>
                <a:t>前端應用</a:t>
              </a:r>
              <a:r>
                <a:rPr lang="zh-TW" altLang="en-US" sz="1400" b="1" dirty="0">
                  <a:solidFill>
                    <a:schemeClr val="bg1"/>
                  </a:solidFill>
                  <a:latin typeface="Chiron Sans HK Pro Medium" panose="020B0600000000000000" pitchFamily="34" charset="-120"/>
                  <a:ea typeface="Chiron Sans HK Pro Medium" panose="020B0600000000000000" pitchFamily="34" charset="-120"/>
                  <a:sym typeface="Arial"/>
                </a:rPr>
                <a:t>設計、</a:t>
              </a:r>
              <a:endParaRPr lang="en-US" altLang="zh-TW" sz="1400" b="1" dirty="0">
                <a:solidFill>
                  <a:schemeClr val="bg1"/>
                </a:solidFill>
                <a:latin typeface="Chiron Sans HK Pro Medium" panose="020B0600000000000000" pitchFamily="34" charset="-120"/>
                <a:ea typeface="Chiron Sans HK Pro Medium" panose="020B0600000000000000" pitchFamily="34" charset="-120"/>
                <a:sym typeface="Arial"/>
              </a:endParaRPr>
            </a:p>
            <a:p>
              <a:pPr algn="ctr"/>
              <a:r>
                <a:rPr lang="zh-TW" altLang="en-US" sz="1400" b="1" dirty="0">
                  <a:solidFill>
                    <a:srgbClr val="FFB601"/>
                  </a:solidFill>
                  <a:latin typeface="Chiron Sans HK Pro Medium" panose="020B0600000000000000" pitchFamily="34" charset="-120"/>
                  <a:ea typeface="Chiron Sans HK Pro Medium" panose="020B0600000000000000" pitchFamily="34" charset="-120"/>
                  <a:sym typeface="Arial"/>
                </a:rPr>
                <a:t>後端系統</a:t>
              </a:r>
              <a:r>
                <a:rPr lang="zh-TW" altLang="en-US" sz="1400" b="1" dirty="0">
                  <a:solidFill>
                    <a:schemeClr val="bg1"/>
                  </a:solidFill>
                  <a:latin typeface="Chiron Sans HK Pro Medium" panose="020B0600000000000000" pitchFamily="34" charset="-120"/>
                  <a:ea typeface="Chiron Sans HK Pro Medium" panose="020B0600000000000000" pitchFamily="34" charset="-120"/>
                  <a:sym typeface="Arial"/>
                </a:rPr>
                <a:t>設計等</a:t>
              </a:r>
              <a:endParaRPr lang="en-US" altLang="zh-TW" sz="1400" b="1" dirty="0">
                <a:solidFill>
                  <a:schemeClr val="bg1"/>
                </a:solidFill>
                <a:latin typeface="Chiron Sans HK Pro Medium" panose="020B0600000000000000" pitchFamily="34" charset="-120"/>
                <a:ea typeface="Chiron Sans HK Pro Medium" panose="020B0600000000000000" pitchFamily="34" charset="-120"/>
                <a:sym typeface="Arial"/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A0F5B599-854E-465A-ACCB-78430B738ADF}"/>
              </a:ext>
            </a:extLst>
          </p:cNvPr>
          <p:cNvGrpSpPr/>
          <p:nvPr/>
        </p:nvGrpSpPr>
        <p:grpSpPr>
          <a:xfrm>
            <a:off x="3993696" y="3602061"/>
            <a:ext cx="1096213" cy="560674"/>
            <a:chOff x="3986723" y="3602061"/>
            <a:chExt cx="1096213" cy="560674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11" name="圖形 10" descr="伺服器">
              <a:extLst>
                <a:ext uri="{FF2B5EF4-FFF2-40B4-BE49-F238E27FC236}">
                  <a16:creationId xmlns:a16="http://schemas.microsoft.com/office/drawing/2014/main" id="{B2C6FE02-391E-4B31-B143-CBBCF6FC2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625736" y="3648014"/>
              <a:ext cx="457200" cy="457200"/>
            </a:xfrm>
            <a:prstGeom prst="rect">
              <a:avLst/>
            </a:prstGeom>
          </p:spPr>
        </p:pic>
        <p:pic>
          <p:nvPicPr>
            <p:cNvPr id="13" name="圖形 12" descr="網際網路">
              <a:extLst>
                <a:ext uri="{FF2B5EF4-FFF2-40B4-BE49-F238E27FC236}">
                  <a16:creationId xmlns:a16="http://schemas.microsoft.com/office/drawing/2014/main" id="{74EAB6E4-7AA3-498E-9D1C-8F333DF32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986723" y="3602061"/>
              <a:ext cx="560674" cy="560674"/>
            </a:xfrm>
            <a:prstGeom prst="rect">
              <a:avLst/>
            </a:prstGeom>
          </p:spPr>
        </p:pic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4E12B126-8DD8-4D80-B5DF-DE425A1302B5}"/>
              </a:ext>
            </a:extLst>
          </p:cNvPr>
          <p:cNvGrpSpPr/>
          <p:nvPr/>
        </p:nvGrpSpPr>
        <p:grpSpPr>
          <a:xfrm>
            <a:off x="1230714" y="3623826"/>
            <a:ext cx="1424936" cy="518344"/>
            <a:chOff x="1122017" y="3621403"/>
            <a:chExt cx="1424936" cy="518344"/>
          </a:xfrm>
          <a:solidFill>
            <a:schemeClr val="accent1">
              <a:lumMod val="20000"/>
              <a:lumOff val="80000"/>
            </a:schemeClr>
          </a:solidFill>
        </p:grpSpPr>
        <p:pic>
          <p:nvPicPr>
            <p:cNvPr id="6" name="圖形 5" descr="智慧型手機">
              <a:extLst>
                <a:ext uri="{FF2B5EF4-FFF2-40B4-BE49-F238E27FC236}">
                  <a16:creationId xmlns:a16="http://schemas.microsoft.com/office/drawing/2014/main" id="{B538A5BE-C2CB-4FE5-AC74-DF7AD8A77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22017" y="3621403"/>
              <a:ext cx="518344" cy="518344"/>
            </a:xfrm>
            <a:prstGeom prst="rect">
              <a:avLst/>
            </a:prstGeom>
          </p:spPr>
        </p:pic>
        <p:pic>
          <p:nvPicPr>
            <p:cNvPr id="15" name="圖形 14" descr="工具">
              <a:extLst>
                <a:ext uri="{FF2B5EF4-FFF2-40B4-BE49-F238E27FC236}">
                  <a16:creationId xmlns:a16="http://schemas.microsoft.com/office/drawing/2014/main" id="{136B29C1-A04A-4905-994A-7815D47C2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168292" y="3663326"/>
              <a:ext cx="378661" cy="378661"/>
            </a:xfrm>
            <a:prstGeom prst="rect">
              <a:avLst/>
            </a:prstGeom>
          </p:spPr>
        </p:pic>
        <p:pic>
          <p:nvPicPr>
            <p:cNvPr id="17" name="圖形 16" descr="遊戲控制器">
              <a:extLst>
                <a:ext uri="{FF2B5EF4-FFF2-40B4-BE49-F238E27FC236}">
                  <a16:creationId xmlns:a16="http://schemas.microsoft.com/office/drawing/2014/main" id="{010E5138-EDA5-4F06-AA55-1DDF643B8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659572" y="3662718"/>
              <a:ext cx="435714" cy="435714"/>
            </a:xfrm>
            <a:prstGeom prst="rect">
              <a:avLst/>
            </a:prstGeom>
          </p:spPr>
        </p:pic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B9152CE3-7FE5-442A-ACFA-79DFB9C7836A}"/>
              </a:ext>
            </a:extLst>
          </p:cNvPr>
          <p:cNvGrpSpPr/>
          <p:nvPr/>
        </p:nvGrpSpPr>
        <p:grpSpPr>
          <a:xfrm>
            <a:off x="6951248" y="3573900"/>
            <a:ext cx="1078947" cy="605427"/>
            <a:chOff x="6917804" y="3550774"/>
            <a:chExt cx="1078947" cy="605427"/>
          </a:xfrm>
        </p:grpSpPr>
        <p:pic>
          <p:nvPicPr>
            <p:cNvPr id="47" name="Google Shape;93;p4">
              <a:extLst>
                <a:ext uri="{FF2B5EF4-FFF2-40B4-BE49-F238E27FC236}">
                  <a16:creationId xmlns:a16="http://schemas.microsoft.com/office/drawing/2014/main" id="{FFF1312E-3CD1-4234-B136-EE3A2029E2E6}"/>
                </a:ext>
              </a:extLst>
            </p:cNvPr>
            <p:cNvPicPr preferRelativeResize="0"/>
            <p:nvPr/>
          </p:nvPicPr>
          <p:blipFill rotWithShape="1">
            <a:blip r:embed="rId16">
              <a:alphaModFix/>
            </a:blip>
            <a:srcRect l="54410"/>
            <a:stretch/>
          </p:blipFill>
          <p:spPr>
            <a:xfrm>
              <a:off x="7428796" y="3550774"/>
              <a:ext cx="567955" cy="6054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圖形 20" descr="雲端運算">
              <a:extLst>
                <a:ext uri="{FF2B5EF4-FFF2-40B4-BE49-F238E27FC236}">
                  <a16:creationId xmlns:a16="http://schemas.microsoft.com/office/drawing/2014/main" id="{037C5959-8034-48E8-8678-E50E8BA7F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917804" y="3635849"/>
              <a:ext cx="435275" cy="435275"/>
            </a:xfrm>
            <a:prstGeom prst="rect">
              <a:avLst/>
            </a:prstGeom>
          </p:spPr>
        </p:pic>
      </p:grpSp>
      <p:pic>
        <p:nvPicPr>
          <p:cNvPr id="72" name="圖形 71" descr="放大鏡">
            <a:extLst>
              <a:ext uri="{FF2B5EF4-FFF2-40B4-BE49-F238E27FC236}">
                <a16:creationId xmlns:a16="http://schemas.microsoft.com/office/drawing/2014/main" id="{FD5A6A02-A007-412B-987E-7E4081BC00B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424768" y="3573900"/>
            <a:ext cx="605427" cy="605427"/>
          </a:xfrm>
          <a:prstGeom prst="rect">
            <a:avLst/>
          </a:prstGeom>
        </p:spPr>
      </p:pic>
      <p:grpSp>
        <p:nvGrpSpPr>
          <p:cNvPr id="104" name="群組 103">
            <a:extLst>
              <a:ext uri="{FF2B5EF4-FFF2-40B4-BE49-F238E27FC236}">
                <a16:creationId xmlns:a16="http://schemas.microsoft.com/office/drawing/2014/main" id="{7B5F027A-19B8-4E5C-9ACD-8511E79C5CD5}"/>
              </a:ext>
            </a:extLst>
          </p:cNvPr>
          <p:cNvGrpSpPr/>
          <p:nvPr/>
        </p:nvGrpSpPr>
        <p:grpSpPr>
          <a:xfrm>
            <a:off x="63022" y="4272473"/>
            <a:ext cx="1464328" cy="669783"/>
            <a:chOff x="1969890" y="1739195"/>
            <a:chExt cx="1464328" cy="669783"/>
          </a:xfrm>
        </p:grpSpPr>
        <p:pic>
          <p:nvPicPr>
            <p:cNvPr id="105" name="Picture 4" descr="VueJS | | UK based Software Engineering, App Development | NorthLink Digital">
              <a:extLst>
                <a:ext uri="{FF2B5EF4-FFF2-40B4-BE49-F238E27FC236}">
                  <a16:creationId xmlns:a16="http://schemas.microsoft.com/office/drawing/2014/main" id="{9FC697A2-DF8C-4CDE-BBAD-E3443916A7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6314" y="1943675"/>
              <a:ext cx="775505" cy="465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圖形 105">
              <a:extLst>
                <a:ext uri="{FF2B5EF4-FFF2-40B4-BE49-F238E27FC236}">
                  <a16:creationId xmlns:a16="http://schemas.microsoft.com/office/drawing/2014/main" id="{B1ED98F7-FF42-480C-930E-20A7AE408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969890" y="1739195"/>
              <a:ext cx="1019582" cy="301151"/>
            </a:xfrm>
            <a:prstGeom prst="rect">
              <a:avLst/>
            </a:prstGeom>
          </p:spPr>
        </p:pic>
        <p:pic>
          <p:nvPicPr>
            <p:cNvPr id="107" name="Picture 20" descr="Java Logo, symbol, meaning, history, PNG, brand">
              <a:extLst>
                <a:ext uri="{FF2B5EF4-FFF2-40B4-BE49-F238E27FC236}">
                  <a16:creationId xmlns:a16="http://schemas.microsoft.com/office/drawing/2014/main" id="{495A58E7-E14C-4609-9377-07F09030A9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4348" y="1794968"/>
              <a:ext cx="899870" cy="506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8" name="圖片 107">
            <a:extLst>
              <a:ext uri="{FF2B5EF4-FFF2-40B4-BE49-F238E27FC236}">
                <a16:creationId xmlns:a16="http://schemas.microsoft.com/office/drawing/2014/main" id="{17527D36-F615-40A1-B919-426FE38ED39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314098" y="4277068"/>
            <a:ext cx="454171" cy="454171"/>
          </a:xfrm>
          <a:prstGeom prst="rect">
            <a:avLst/>
          </a:prstGeom>
        </p:spPr>
      </p:pic>
      <p:pic>
        <p:nvPicPr>
          <p:cNvPr id="109" name="圖片 108">
            <a:extLst>
              <a:ext uri="{FF2B5EF4-FFF2-40B4-BE49-F238E27FC236}">
                <a16:creationId xmlns:a16="http://schemas.microsoft.com/office/drawing/2014/main" id="{006084C5-2661-4394-BA47-40D28F2A3B3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2333" y="4877902"/>
            <a:ext cx="877312" cy="250171"/>
          </a:xfrm>
          <a:prstGeom prst="rect">
            <a:avLst/>
          </a:prstGeom>
        </p:spPr>
      </p:pic>
      <p:pic>
        <p:nvPicPr>
          <p:cNvPr id="110" name="Picture 2" descr="您的第一個Kotlin 程式">
            <a:extLst>
              <a:ext uri="{FF2B5EF4-FFF2-40B4-BE49-F238E27FC236}">
                <a16:creationId xmlns:a16="http://schemas.microsoft.com/office/drawing/2014/main" id="{78AB18EA-41E5-4EA0-9F3D-492CECC52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41" y="4833427"/>
            <a:ext cx="960090" cy="32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4" descr="https://p92.com/binaries/content/gallery/p92website/technologies/htmlcssjs-details.png">
            <a:extLst>
              <a:ext uri="{FF2B5EF4-FFF2-40B4-BE49-F238E27FC236}">
                <a16:creationId xmlns:a16="http://schemas.microsoft.com/office/drawing/2014/main" id="{176BB34C-86ED-4DDF-A676-78D4CDC723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4" r="10130"/>
          <a:stretch/>
        </p:blipFill>
        <p:spPr bwMode="auto">
          <a:xfrm>
            <a:off x="2011089" y="4639243"/>
            <a:ext cx="1159613" cy="40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圖片 111">
            <a:extLst>
              <a:ext uri="{FF2B5EF4-FFF2-40B4-BE49-F238E27FC236}">
                <a16:creationId xmlns:a16="http://schemas.microsoft.com/office/drawing/2014/main" id="{83C3BA43-3A43-4915-8055-822D8E2413D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748484" y="4069989"/>
            <a:ext cx="1307445" cy="735438"/>
          </a:xfrm>
          <a:prstGeom prst="rect">
            <a:avLst/>
          </a:prstGeom>
        </p:spPr>
      </p:pic>
      <p:pic>
        <p:nvPicPr>
          <p:cNvPr id="113" name="Picture 2" descr="Angular 18 New Features. A quick guide to Angular 18 new… | by Bernardin  Houessou | Jun, 2024 | Medium">
            <a:extLst>
              <a:ext uri="{FF2B5EF4-FFF2-40B4-BE49-F238E27FC236}">
                <a16:creationId xmlns:a16="http://schemas.microsoft.com/office/drawing/2014/main" id="{74EF03D0-DFB5-430B-8C99-5B36AF6E3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658" y="4857098"/>
            <a:ext cx="917567" cy="28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8" descr="undefined">
            <a:extLst>
              <a:ext uri="{FF2B5EF4-FFF2-40B4-BE49-F238E27FC236}">
                <a16:creationId xmlns:a16="http://schemas.microsoft.com/office/drawing/2014/main" id="{78FA04BD-E19A-4A95-8D43-6470AFABE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867" y="4266926"/>
            <a:ext cx="526731" cy="28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10" descr="Amazon RDS for MariaDB – Amazon Web Services (AWS)">
            <a:extLst>
              <a:ext uri="{FF2B5EF4-FFF2-40B4-BE49-F238E27FC236}">
                <a16:creationId xmlns:a16="http://schemas.microsoft.com/office/drawing/2014/main" id="{39AECB94-77AD-4D54-99F2-76387981F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909" y="4224523"/>
            <a:ext cx="707175" cy="36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20" descr="[webp-to-png output image]">
            <a:extLst>
              <a:ext uri="{FF2B5EF4-FFF2-40B4-BE49-F238E27FC236}">
                <a16:creationId xmlns:a16="http://schemas.microsoft.com/office/drawing/2014/main" id="{5A9FC282-F140-4F5B-A206-AC7FA69DB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078" y="4621703"/>
            <a:ext cx="977876" cy="25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6" descr="Learn Bootstrap Tutorial - JavaTpoint">
            <a:extLst>
              <a:ext uri="{FF2B5EF4-FFF2-40B4-BE49-F238E27FC236}">
                <a16:creationId xmlns:a16="http://schemas.microsoft.com/office/drawing/2014/main" id="{D135A3C7-9FAB-45D9-8F2B-1E0EBA565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287" y="4605333"/>
            <a:ext cx="522740" cy="52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8" descr="File:Firebase Logo.svg - Wikimedia Commons">
            <a:extLst>
              <a:ext uri="{FF2B5EF4-FFF2-40B4-BE49-F238E27FC236}">
                <a16:creationId xmlns:a16="http://schemas.microsoft.com/office/drawing/2014/main" id="{DE939DCB-56E9-4FE3-92D7-3EC1CF3DB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809" y="4280751"/>
            <a:ext cx="874347" cy="24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6" descr="Archivo:Tailwind CSS logo.svg - Wikipedia, la enciclopedia libre">
            <a:extLst>
              <a:ext uri="{FF2B5EF4-FFF2-40B4-BE49-F238E27FC236}">
                <a16:creationId xmlns:a16="http://schemas.microsoft.com/office/drawing/2014/main" id="{5818180F-57AE-4C3A-A8ED-44942D20E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691" y="4664067"/>
            <a:ext cx="1375903" cy="16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18" descr="What is Spring Boot in Java? An Overview in 2024">
            <a:extLst>
              <a:ext uri="{FF2B5EF4-FFF2-40B4-BE49-F238E27FC236}">
                <a16:creationId xmlns:a16="http://schemas.microsoft.com/office/drawing/2014/main" id="{9864146A-8E04-4E19-840D-73559EDAD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257" y="4867689"/>
            <a:ext cx="1074086" cy="28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6" descr="https://www.drupal.org/files/project-images/Google-API.jpg">
            <a:extLst>
              <a:ext uri="{FF2B5EF4-FFF2-40B4-BE49-F238E27FC236}">
                <a16:creationId xmlns:a16="http://schemas.microsoft.com/office/drawing/2014/main" id="{1EA856E8-07FA-4D03-AA40-99EBE73E19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06" b="22152"/>
          <a:stretch/>
        </p:blipFill>
        <p:spPr bwMode="auto">
          <a:xfrm>
            <a:off x="5170802" y="4255749"/>
            <a:ext cx="1416525" cy="33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3" name="群組 122">
            <a:extLst>
              <a:ext uri="{FF2B5EF4-FFF2-40B4-BE49-F238E27FC236}">
                <a16:creationId xmlns:a16="http://schemas.microsoft.com/office/drawing/2014/main" id="{B3D04F37-A075-42A9-9563-20D9201E8927}"/>
              </a:ext>
            </a:extLst>
          </p:cNvPr>
          <p:cNvGrpSpPr/>
          <p:nvPr/>
        </p:nvGrpSpPr>
        <p:grpSpPr>
          <a:xfrm>
            <a:off x="7104627" y="4182274"/>
            <a:ext cx="845333" cy="646268"/>
            <a:chOff x="1778860" y="2582791"/>
            <a:chExt cx="845333" cy="646268"/>
          </a:xfrm>
        </p:grpSpPr>
        <p:pic>
          <p:nvPicPr>
            <p:cNvPr id="124" name="圖形 123">
              <a:extLst>
                <a:ext uri="{FF2B5EF4-FFF2-40B4-BE49-F238E27FC236}">
                  <a16:creationId xmlns:a16="http://schemas.microsoft.com/office/drawing/2014/main" id="{F29AADC7-1071-4A79-9A08-B9317FD56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778860" y="2889296"/>
              <a:ext cx="554443" cy="339763"/>
            </a:xfrm>
            <a:prstGeom prst="rect">
              <a:avLst/>
            </a:prstGeom>
          </p:spPr>
        </p:pic>
        <p:pic>
          <p:nvPicPr>
            <p:cNvPr id="125" name="Picture 4" descr="https://logos-world.net/wp-content/uploads/2023/06/iOS-Symbol.png">
              <a:extLst>
                <a:ext uri="{FF2B5EF4-FFF2-40B4-BE49-F238E27FC236}">
                  <a16:creationId xmlns:a16="http://schemas.microsoft.com/office/drawing/2014/main" id="{3564B5F1-5A3C-4730-AB5F-13637B1CDE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9749" y="2582791"/>
              <a:ext cx="554444" cy="311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6" name="群組 125">
            <a:extLst>
              <a:ext uri="{FF2B5EF4-FFF2-40B4-BE49-F238E27FC236}">
                <a16:creationId xmlns:a16="http://schemas.microsoft.com/office/drawing/2014/main" id="{9AF7CB28-88FA-4FE1-9C38-8C776432FC3E}"/>
              </a:ext>
            </a:extLst>
          </p:cNvPr>
          <p:cNvGrpSpPr/>
          <p:nvPr/>
        </p:nvGrpSpPr>
        <p:grpSpPr>
          <a:xfrm>
            <a:off x="7888647" y="4277254"/>
            <a:ext cx="1179298" cy="493662"/>
            <a:chOff x="-111141" y="4827225"/>
            <a:chExt cx="1179298" cy="493662"/>
          </a:xfrm>
        </p:grpSpPr>
        <p:pic>
          <p:nvPicPr>
            <p:cNvPr id="127" name="Picture 4" descr="File:PyTorch logo black.svg - Wikipedia">
              <a:extLst>
                <a:ext uri="{FF2B5EF4-FFF2-40B4-BE49-F238E27FC236}">
                  <a16:creationId xmlns:a16="http://schemas.microsoft.com/office/drawing/2014/main" id="{C3C6E5CB-4B45-4E95-8055-97902B4CBA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368" y="4827225"/>
              <a:ext cx="789789" cy="195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8" name="圖形 127">
              <a:extLst>
                <a:ext uri="{FF2B5EF4-FFF2-40B4-BE49-F238E27FC236}">
                  <a16:creationId xmlns:a16="http://schemas.microsoft.com/office/drawing/2014/main" id="{59B1A3C0-DCE6-4756-854B-1DA67D736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-111141" y="5064121"/>
              <a:ext cx="959595" cy="256766"/>
            </a:xfrm>
            <a:prstGeom prst="rect">
              <a:avLst/>
            </a:prstGeom>
          </p:spPr>
        </p:pic>
      </p:grpSp>
      <p:pic>
        <p:nvPicPr>
          <p:cNvPr id="129" name="Picture 10" descr="Cesium">
            <a:extLst>
              <a:ext uri="{FF2B5EF4-FFF2-40B4-BE49-F238E27FC236}">
                <a16:creationId xmlns:a16="http://schemas.microsoft.com/office/drawing/2014/main" id="{493D112F-052D-4054-90A8-C7AA39433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215" y="4789213"/>
            <a:ext cx="1116343" cy="39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圖形 130">
            <a:extLst>
              <a:ext uri="{FF2B5EF4-FFF2-40B4-BE49-F238E27FC236}">
                <a16:creationId xmlns:a16="http://schemas.microsoft.com/office/drawing/2014/main" id="{5A0331D4-1460-4D04-8D9D-2202DCA9C07D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6178097" y="4694973"/>
            <a:ext cx="1282519" cy="64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584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90096BC-B9B0-4E5C-A806-D35E2B48E351}"/>
              </a:ext>
            </a:extLst>
          </p:cNvPr>
          <p:cNvSpPr/>
          <p:nvPr/>
        </p:nvSpPr>
        <p:spPr>
          <a:xfrm>
            <a:off x="0" y="1144330"/>
            <a:ext cx="9144000" cy="3062338"/>
          </a:xfrm>
          <a:prstGeom prst="rect">
            <a:avLst/>
          </a:prstGeom>
          <a:solidFill>
            <a:srgbClr val="268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16" name="Google Shape;2116;p40"/>
          <p:cNvSpPr txBox="1">
            <a:spLocks noGrp="1"/>
          </p:cNvSpPr>
          <p:nvPr>
            <p:ph type="title"/>
          </p:nvPr>
        </p:nvSpPr>
        <p:spPr>
          <a:xfrm>
            <a:off x="457200" y="457322"/>
            <a:ext cx="5640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zh-TW" altLang="en-US" sz="2800" b="1" dirty="0">
                <a:solidFill>
                  <a:srgbClr val="E95689"/>
                </a:solidFill>
                <a:latin typeface="Chiron Sans HK Pro Medium" panose="020B0600000000000000" pitchFamily="34" charset="-120"/>
                <a:ea typeface="Chiron Sans HK Pro Medium" panose="020B0600000000000000" pitchFamily="34" charset="-120"/>
              </a:rPr>
              <a:t>手機</a:t>
            </a:r>
            <a:r>
              <a:rPr lang="en-US" altLang="zh-TW" sz="2800" b="1" dirty="0">
                <a:solidFill>
                  <a:srgbClr val="E95689"/>
                </a:solidFill>
                <a:latin typeface="Chiron Sans HK Pro Medium" panose="020B0600000000000000" pitchFamily="34" charset="-120"/>
                <a:ea typeface="Chiron Sans HK Pro Medium" panose="020B0600000000000000" pitchFamily="34" charset="-120"/>
              </a:rPr>
              <a:t>APP</a:t>
            </a:r>
            <a:r>
              <a:rPr lang="zh-TW" altLang="en-US" sz="2800" b="1" dirty="0">
                <a:solidFill>
                  <a:srgbClr val="2683C6"/>
                </a:solidFill>
                <a:latin typeface="Chiron Sans HK Pro Medium" panose="020B0600000000000000" pitchFamily="34" charset="-120"/>
                <a:ea typeface="Chiron Sans HK Pro Medium" panose="020B0600000000000000" pitchFamily="34" charset="-120"/>
              </a:rPr>
              <a:t>應用</a:t>
            </a:r>
            <a:endParaRPr sz="2800" b="1" dirty="0">
              <a:latin typeface="Chiron Sans HK Pro Medium" panose="020B0600000000000000" pitchFamily="34" charset="-120"/>
              <a:ea typeface="Chiron Sans HK Pro Medium" panose="020B0600000000000000" pitchFamily="34" charset="-120"/>
            </a:endParaRPr>
          </a:p>
        </p:txBody>
      </p:sp>
      <p:sp>
        <p:nvSpPr>
          <p:cNvPr id="2117" name="Google Shape;2117;p4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+mj-ea"/>
                <a:ea typeface="+mj-ea"/>
              </a:rPr>
              <a:t>5</a:t>
            </a:fld>
            <a:endParaRPr dirty="0">
              <a:latin typeface="+mj-ea"/>
              <a:ea typeface="+mj-ea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0F6F8EF8-8AD3-4264-AFF7-3561A10FF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37" y="3404912"/>
            <a:ext cx="638726" cy="638726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C8A8E56A-0730-4F0C-8703-BD3BC404DA04}"/>
              </a:ext>
            </a:extLst>
          </p:cNvPr>
          <p:cNvSpPr/>
          <p:nvPr/>
        </p:nvSpPr>
        <p:spPr>
          <a:xfrm>
            <a:off x="1778914" y="1541111"/>
            <a:ext cx="2997472" cy="66501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D15B5C9-2F86-4491-8A93-BD8D1CBA1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628" y="1622955"/>
            <a:ext cx="454171" cy="45417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E6F6C21-399C-44DC-A2B7-B555F96BF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0478" y="1748534"/>
            <a:ext cx="877312" cy="250171"/>
          </a:xfrm>
          <a:prstGeom prst="rect">
            <a:avLst/>
          </a:prstGeom>
        </p:spPr>
      </p:pic>
      <p:pic>
        <p:nvPicPr>
          <p:cNvPr id="8" name="Picture 2" descr="您的第一個Kotlin 程式">
            <a:extLst>
              <a:ext uri="{FF2B5EF4-FFF2-40B4-BE49-F238E27FC236}">
                <a16:creationId xmlns:a16="http://schemas.microsoft.com/office/drawing/2014/main" id="{2B869FA6-B02F-494B-B443-C55B0A7E0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910" y="1709393"/>
            <a:ext cx="960090" cy="32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5616D6F3-1585-42E3-894B-FBC4272917E2}"/>
              </a:ext>
            </a:extLst>
          </p:cNvPr>
          <p:cNvSpPr/>
          <p:nvPr/>
        </p:nvSpPr>
        <p:spPr>
          <a:xfrm>
            <a:off x="4297147" y="3286221"/>
            <a:ext cx="2997472" cy="66501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Picture 8" descr="File:Firebase Logo.svg - Wikimedia Commons">
            <a:extLst>
              <a:ext uri="{FF2B5EF4-FFF2-40B4-BE49-F238E27FC236}">
                <a16:creationId xmlns:a16="http://schemas.microsoft.com/office/drawing/2014/main" id="{79C50F2B-864E-4F8B-A8C4-71F18C34D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757" y="3449558"/>
            <a:ext cx="1245572" cy="35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8FAAABE5-314D-40A0-B0A3-81F354FF1903}"/>
              </a:ext>
            </a:extLst>
          </p:cNvPr>
          <p:cNvSpPr/>
          <p:nvPr/>
        </p:nvSpPr>
        <p:spPr>
          <a:xfrm>
            <a:off x="3073264" y="2429985"/>
            <a:ext cx="2997472" cy="66501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82A84C77-A7A0-4066-BE16-AB3A4B4AC238}"/>
              </a:ext>
            </a:extLst>
          </p:cNvPr>
          <p:cNvGrpSpPr/>
          <p:nvPr/>
        </p:nvGrpSpPr>
        <p:grpSpPr>
          <a:xfrm>
            <a:off x="3628198" y="2529934"/>
            <a:ext cx="1887605" cy="486661"/>
            <a:chOff x="3611910" y="2529934"/>
            <a:chExt cx="1887605" cy="486661"/>
          </a:xfrm>
        </p:grpSpPr>
        <p:pic>
          <p:nvPicPr>
            <p:cNvPr id="14" name="圖形 13">
              <a:extLst>
                <a:ext uri="{FF2B5EF4-FFF2-40B4-BE49-F238E27FC236}">
                  <a16:creationId xmlns:a16="http://schemas.microsoft.com/office/drawing/2014/main" id="{CA1D7E5E-8CC4-4C73-AD27-BA2D4A613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712673" y="2534418"/>
              <a:ext cx="786842" cy="482177"/>
            </a:xfrm>
            <a:prstGeom prst="rect">
              <a:avLst/>
            </a:prstGeom>
          </p:spPr>
        </p:pic>
        <p:pic>
          <p:nvPicPr>
            <p:cNvPr id="5124" name="Picture 4" descr="https://logos-world.net/wp-content/uploads/2023/06/iOS-Symbol.png">
              <a:extLst>
                <a:ext uri="{FF2B5EF4-FFF2-40B4-BE49-F238E27FC236}">
                  <a16:creationId xmlns:a16="http://schemas.microsoft.com/office/drawing/2014/main" id="{EBA7FCF2-742F-4AB6-BEF4-9481196BEC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1910" y="2529934"/>
              <a:ext cx="843939" cy="474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6" name="Picture 6" descr="https://www.drupal.org/files/project-images/Google-API.jpg">
            <a:extLst>
              <a:ext uri="{FF2B5EF4-FFF2-40B4-BE49-F238E27FC236}">
                <a16:creationId xmlns:a16="http://schemas.microsoft.com/office/drawing/2014/main" id="{99BD5917-73A0-4DFF-A043-505CF2EE1B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06" b="22152"/>
          <a:stretch/>
        </p:blipFill>
        <p:spPr bwMode="auto">
          <a:xfrm>
            <a:off x="4420719" y="3486899"/>
            <a:ext cx="1416525" cy="33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445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F0DCB05E-4A02-4B12-9417-F4875EA08B43}"/>
              </a:ext>
            </a:extLst>
          </p:cNvPr>
          <p:cNvSpPr/>
          <p:nvPr/>
        </p:nvSpPr>
        <p:spPr>
          <a:xfrm>
            <a:off x="0" y="1184248"/>
            <a:ext cx="9144000" cy="34525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70" name="Google Shape;670;p18"/>
          <p:cNvSpPr txBox="1">
            <a:spLocks noGrp="1"/>
          </p:cNvSpPr>
          <p:nvPr>
            <p:ph type="title"/>
          </p:nvPr>
        </p:nvSpPr>
        <p:spPr>
          <a:xfrm>
            <a:off x="457200" y="457322"/>
            <a:ext cx="78407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altLang="zh-TW" sz="2800" b="1" dirty="0" err="1">
                <a:latin typeface="Chiron Sans HK Pro Medium" panose="020B0600000000000000" pitchFamily="34" charset="-120"/>
                <a:ea typeface="Chiron Sans HK Pro Medium" panose="020B0600000000000000" pitchFamily="34" charset="-120"/>
                <a:sym typeface="Arial"/>
              </a:rPr>
              <a:t>LazerVsMoiety</a:t>
            </a:r>
            <a:endParaRPr sz="2800" b="1" dirty="0">
              <a:latin typeface="Chiron Sans HK Pro Medium" panose="020B0600000000000000" pitchFamily="34" charset="-120"/>
              <a:ea typeface="Chiron Sans HK Pro Medium" panose="020B0600000000000000" pitchFamily="34" charset="-120"/>
              <a:sym typeface="Arial"/>
            </a:endParaRPr>
          </a:p>
        </p:txBody>
      </p:sp>
      <p:sp>
        <p:nvSpPr>
          <p:cNvPr id="671" name="Google Shape;671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b="1" dirty="0">
                <a:latin typeface="+mj-ea"/>
                <a:ea typeface="+mj-ea"/>
              </a:rPr>
              <a:t>6</a:t>
            </a:fld>
            <a:endParaRPr b="1" dirty="0">
              <a:latin typeface="+mj-ea"/>
              <a:ea typeface="+mj-ea"/>
            </a:endParaRP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F0DFD28C-A9CB-4ABD-B9FE-CB79B5F83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4368" y="615320"/>
            <a:ext cx="1125707" cy="570430"/>
          </a:xfrm>
          <a:prstGeom prst="rect">
            <a:avLst/>
          </a:prstGeom>
        </p:spPr>
      </p:pic>
      <p:grpSp>
        <p:nvGrpSpPr>
          <p:cNvPr id="31" name="群組 30">
            <a:extLst>
              <a:ext uri="{FF2B5EF4-FFF2-40B4-BE49-F238E27FC236}">
                <a16:creationId xmlns:a16="http://schemas.microsoft.com/office/drawing/2014/main" id="{1019A912-8578-467A-9729-C3006B4E02F8}"/>
              </a:ext>
            </a:extLst>
          </p:cNvPr>
          <p:cNvGrpSpPr/>
          <p:nvPr/>
        </p:nvGrpSpPr>
        <p:grpSpPr>
          <a:xfrm>
            <a:off x="49976" y="1226406"/>
            <a:ext cx="1728184" cy="484574"/>
            <a:chOff x="5997333" y="819350"/>
            <a:chExt cx="1728184" cy="484574"/>
          </a:xfrm>
        </p:grpSpPr>
        <p:sp>
          <p:nvSpPr>
            <p:cNvPr id="32" name="Google Shape;753;p20">
              <a:extLst>
                <a:ext uri="{FF2B5EF4-FFF2-40B4-BE49-F238E27FC236}">
                  <a16:creationId xmlns:a16="http://schemas.microsoft.com/office/drawing/2014/main" id="{98FDEC7C-BCDB-4110-876F-DD4421EE465E}"/>
                </a:ext>
              </a:extLst>
            </p:cNvPr>
            <p:cNvSpPr/>
            <p:nvPr/>
          </p:nvSpPr>
          <p:spPr>
            <a:xfrm>
              <a:off x="6116572" y="961211"/>
              <a:ext cx="1608945" cy="342713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200">
                <a:solidFill>
                  <a:schemeClr val="lt1"/>
                </a:solidFill>
                <a:latin typeface="+mn-ea"/>
                <a:ea typeface="+mn-ea"/>
                <a:sym typeface="Barlow"/>
              </a:endParaRPr>
            </a:p>
          </p:txBody>
        </p:sp>
        <p:sp>
          <p:nvSpPr>
            <p:cNvPr id="33" name="Google Shape;753;p20">
              <a:extLst>
                <a:ext uri="{FF2B5EF4-FFF2-40B4-BE49-F238E27FC236}">
                  <a16:creationId xmlns:a16="http://schemas.microsoft.com/office/drawing/2014/main" id="{A12DC54F-A1E9-4A70-8541-BAC42C76ADCB}"/>
                </a:ext>
              </a:extLst>
            </p:cNvPr>
            <p:cNvSpPr/>
            <p:nvPr/>
          </p:nvSpPr>
          <p:spPr>
            <a:xfrm>
              <a:off x="6082598" y="915727"/>
              <a:ext cx="1608946" cy="342713"/>
            </a:xfrm>
            <a:prstGeom prst="roundRect">
              <a:avLst>
                <a:gd name="adj" fmla="val 16667"/>
              </a:avLst>
            </a:prstGeom>
            <a:solidFill>
              <a:srgbClr val="268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zh-TW" altLang="en-US" sz="1500" b="1" dirty="0">
                  <a:solidFill>
                    <a:schemeClr val="lt1"/>
                  </a:solidFill>
                  <a:latin typeface="+mj-ea"/>
                  <a:ea typeface="+mj-ea"/>
                  <a:sym typeface="Barlow"/>
                </a:rPr>
                <a:t>遊戲設計</a:t>
              </a:r>
              <a:endParaRPr lang="en-US" altLang="zh-TW" sz="1200" b="1" dirty="0">
                <a:solidFill>
                  <a:schemeClr val="lt1"/>
                </a:solidFill>
                <a:latin typeface="Barlow"/>
                <a:ea typeface="+mn-ea"/>
                <a:cs typeface="Barlow"/>
                <a:sym typeface="Barlow"/>
              </a:endParaRPr>
            </a:p>
          </p:txBody>
        </p:sp>
        <p:sp>
          <p:nvSpPr>
            <p:cNvPr id="34" name="Google Shape;757;p20">
              <a:extLst>
                <a:ext uri="{FF2B5EF4-FFF2-40B4-BE49-F238E27FC236}">
                  <a16:creationId xmlns:a16="http://schemas.microsoft.com/office/drawing/2014/main" id="{725A2215-A3F1-47C1-99C4-D8A6DF0A9125}"/>
                </a:ext>
              </a:extLst>
            </p:cNvPr>
            <p:cNvSpPr/>
            <p:nvPr/>
          </p:nvSpPr>
          <p:spPr>
            <a:xfrm>
              <a:off x="5997333" y="819350"/>
              <a:ext cx="350200" cy="348152"/>
            </a:xfrm>
            <a:custGeom>
              <a:avLst/>
              <a:gdLst/>
              <a:ahLst/>
              <a:cxnLst/>
              <a:rect l="l" t="t" r="r" b="b"/>
              <a:pathLst>
                <a:path w="16756" h="16658" extrusionOk="0">
                  <a:moveTo>
                    <a:pt x="13287" y="2565"/>
                  </a:moveTo>
                  <a:lnTo>
                    <a:pt x="13482" y="2590"/>
                  </a:lnTo>
                  <a:lnTo>
                    <a:pt x="13653" y="2663"/>
                  </a:lnTo>
                  <a:lnTo>
                    <a:pt x="13800" y="2736"/>
                  </a:lnTo>
                  <a:lnTo>
                    <a:pt x="13922" y="2858"/>
                  </a:lnTo>
                  <a:lnTo>
                    <a:pt x="14069" y="3005"/>
                  </a:lnTo>
                  <a:lnTo>
                    <a:pt x="14142" y="3176"/>
                  </a:lnTo>
                  <a:lnTo>
                    <a:pt x="14191" y="3371"/>
                  </a:lnTo>
                  <a:lnTo>
                    <a:pt x="14215" y="3567"/>
                  </a:lnTo>
                  <a:lnTo>
                    <a:pt x="14191" y="3738"/>
                  </a:lnTo>
                  <a:lnTo>
                    <a:pt x="14142" y="3884"/>
                  </a:lnTo>
                  <a:lnTo>
                    <a:pt x="14069" y="4055"/>
                  </a:lnTo>
                  <a:lnTo>
                    <a:pt x="13922" y="4202"/>
                  </a:lnTo>
                  <a:lnTo>
                    <a:pt x="13800" y="4348"/>
                  </a:lnTo>
                  <a:lnTo>
                    <a:pt x="13653" y="4446"/>
                  </a:lnTo>
                  <a:lnTo>
                    <a:pt x="13482" y="4495"/>
                  </a:lnTo>
                  <a:lnTo>
                    <a:pt x="13067" y="4495"/>
                  </a:lnTo>
                  <a:lnTo>
                    <a:pt x="12896" y="4446"/>
                  </a:lnTo>
                  <a:lnTo>
                    <a:pt x="12725" y="4348"/>
                  </a:lnTo>
                  <a:lnTo>
                    <a:pt x="12554" y="4202"/>
                  </a:lnTo>
                  <a:lnTo>
                    <a:pt x="12481" y="4055"/>
                  </a:lnTo>
                  <a:lnTo>
                    <a:pt x="12408" y="3884"/>
                  </a:lnTo>
                  <a:lnTo>
                    <a:pt x="12359" y="3738"/>
                  </a:lnTo>
                  <a:lnTo>
                    <a:pt x="12359" y="3567"/>
                  </a:lnTo>
                  <a:lnTo>
                    <a:pt x="12359" y="3371"/>
                  </a:lnTo>
                  <a:lnTo>
                    <a:pt x="12408" y="3176"/>
                  </a:lnTo>
                  <a:lnTo>
                    <a:pt x="12481" y="3005"/>
                  </a:lnTo>
                  <a:lnTo>
                    <a:pt x="12554" y="2858"/>
                  </a:lnTo>
                  <a:lnTo>
                    <a:pt x="12725" y="2736"/>
                  </a:lnTo>
                  <a:lnTo>
                    <a:pt x="12896" y="2663"/>
                  </a:lnTo>
                  <a:lnTo>
                    <a:pt x="13067" y="2590"/>
                  </a:lnTo>
                  <a:lnTo>
                    <a:pt x="13287" y="2565"/>
                  </a:lnTo>
                  <a:close/>
                  <a:moveTo>
                    <a:pt x="10845" y="1"/>
                  </a:moveTo>
                  <a:lnTo>
                    <a:pt x="10527" y="25"/>
                  </a:lnTo>
                  <a:lnTo>
                    <a:pt x="10210" y="74"/>
                  </a:lnTo>
                  <a:lnTo>
                    <a:pt x="9868" y="172"/>
                  </a:lnTo>
                  <a:lnTo>
                    <a:pt x="9477" y="318"/>
                  </a:lnTo>
                  <a:lnTo>
                    <a:pt x="9184" y="489"/>
                  </a:lnTo>
                  <a:lnTo>
                    <a:pt x="8891" y="660"/>
                  </a:lnTo>
                  <a:lnTo>
                    <a:pt x="8622" y="831"/>
                  </a:lnTo>
                  <a:lnTo>
                    <a:pt x="8525" y="953"/>
                  </a:lnTo>
                  <a:lnTo>
                    <a:pt x="8427" y="1051"/>
                  </a:lnTo>
                  <a:lnTo>
                    <a:pt x="416" y="8866"/>
                  </a:lnTo>
                  <a:lnTo>
                    <a:pt x="270" y="9086"/>
                  </a:lnTo>
                  <a:lnTo>
                    <a:pt x="123" y="9355"/>
                  </a:lnTo>
                  <a:lnTo>
                    <a:pt x="25" y="9624"/>
                  </a:lnTo>
                  <a:lnTo>
                    <a:pt x="1" y="9746"/>
                  </a:lnTo>
                  <a:lnTo>
                    <a:pt x="1" y="9917"/>
                  </a:lnTo>
                  <a:lnTo>
                    <a:pt x="1" y="10039"/>
                  </a:lnTo>
                  <a:lnTo>
                    <a:pt x="25" y="10136"/>
                  </a:lnTo>
                  <a:lnTo>
                    <a:pt x="123" y="10381"/>
                  </a:lnTo>
                  <a:lnTo>
                    <a:pt x="270" y="10625"/>
                  </a:lnTo>
                  <a:lnTo>
                    <a:pt x="416" y="10869"/>
                  </a:lnTo>
                  <a:lnTo>
                    <a:pt x="5911" y="16242"/>
                  </a:lnTo>
                  <a:lnTo>
                    <a:pt x="6009" y="16340"/>
                  </a:lnTo>
                  <a:lnTo>
                    <a:pt x="6131" y="16438"/>
                  </a:lnTo>
                  <a:lnTo>
                    <a:pt x="6253" y="16511"/>
                  </a:lnTo>
                  <a:lnTo>
                    <a:pt x="6400" y="16560"/>
                  </a:lnTo>
                  <a:lnTo>
                    <a:pt x="6522" y="16609"/>
                  </a:lnTo>
                  <a:lnTo>
                    <a:pt x="6668" y="16633"/>
                  </a:lnTo>
                  <a:lnTo>
                    <a:pt x="6961" y="16657"/>
                  </a:lnTo>
                  <a:lnTo>
                    <a:pt x="7206" y="16633"/>
                  </a:lnTo>
                  <a:lnTo>
                    <a:pt x="7474" y="16560"/>
                  </a:lnTo>
                  <a:lnTo>
                    <a:pt x="7596" y="16511"/>
                  </a:lnTo>
                  <a:lnTo>
                    <a:pt x="7719" y="16438"/>
                  </a:lnTo>
                  <a:lnTo>
                    <a:pt x="7816" y="16340"/>
                  </a:lnTo>
                  <a:lnTo>
                    <a:pt x="7914" y="16242"/>
                  </a:lnTo>
                  <a:lnTo>
                    <a:pt x="15803" y="8427"/>
                  </a:lnTo>
                  <a:lnTo>
                    <a:pt x="15974" y="8183"/>
                  </a:lnTo>
                  <a:lnTo>
                    <a:pt x="16169" y="7938"/>
                  </a:lnTo>
                  <a:lnTo>
                    <a:pt x="16242" y="7792"/>
                  </a:lnTo>
                  <a:lnTo>
                    <a:pt x="16340" y="7645"/>
                  </a:lnTo>
                  <a:lnTo>
                    <a:pt x="16389" y="7474"/>
                  </a:lnTo>
                  <a:lnTo>
                    <a:pt x="16438" y="7279"/>
                  </a:lnTo>
                  <a:lnTo>
                    <a:pt x="16584" y="6961"/>
                  </a:lnTo>
                  <a:lnTo>
                    <a:pt x="16682" y="6644"/>
                  </a:lnTo>
                  <a:lnTo>
                    <a:pt x="16731" y="6326"/>
                  </a:lnTo>
                  <a:lnTo>
                    <a:pt x="16755" y="6009"/>
                  </a:lnTo>
                  <a:lnTo>
                    <a:pt x="16755" y="1491"/>
                  </a:lnTo>
                  <a:lnTo>
                    <a:pt x="16731" y="1173"/>
                  </a:lnTo>
                  <a:lnTo>
                    <a:pt x="16706" y="1051"/>
                  </a:lnTo>
                  <a:lnTo>
                    <a:pt x="16657" y="905"/>
                  </a:lnTo>
                  <a:lnTo>
                    <a:pt x="16609" y="782"/>
                  </a:lnTo>
                  <a:lnTo>
                    <a:pt x="16535" y="660"/>
                  </a:lnTo>
                  <a:lnTo>
                    <a:pt x="16438" y="538"/>
                  </a:lnTo>
                  <a:lnTo>
                    <a:pt x="16340" y="416"/>
                  </a:lnTo>
                  <a:lnTo>
                    <a:pt x="16144" y="270"/>
                  </a:lnTo>
                  <a:lnTo>
                    <a:pt x="15900" y="123"/>
                  </a:lnTo>
                  <a:lnTo>
                    <a:pt x="15632" y="50"/>
                  </a:lnTo>
                  <a:lnTo>
                    <a:pt x="15509" y="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ED446B9A-260B-49FA-A7B4-58C6B7236FB6}"/>
              </a:ext>
            </a:extLst>
          </p:cNvPr>
          <p:cNvSpPr/>
          <p:nvPr/>
        </p:nvSpPr>
        <p:spPr>
          <a:xfrm>
            <a:off x="1376195" y="3972010"/>
            <a:ext cx="63916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2683C6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為國立海洋大學食品科學系做出的</a:t>
            </a:r>
            <a:r>
              <a:rPr lang="zh-TW" altLang="en-US" dirty="0">
                <a:solidFill>
                  <a:srgbClr val="E95689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遊戲教學工具</a:t>
            </a:r>
            <a:r>
              <a:rPr lang="zh-TW" altLang="en-US" dirty="0">
                <a:solidFill>
                  <a:srgbClr val="2683C6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，</a:t>
            </a:r>
            <a:endParaRPr lang="en-US" altLang="zh-TW" dirty="0">
              <a:solidFill>
                <a:srgbClr val="2683C6"/>
              </a:solidFill>
              <a:latin typeface="Noto Sans CJK TC Bold" panose="020B0800000000000000" pitchFamily="34" charset="-120"/>
              <a:ea typeface="Noto Sans CJK TC Bold" panose="020B0800000000000000" pitchFamily="34" charset="-120"/>
            </a:endParaRPr>
          </a:p>
          <a:p>
            <a:r>
              <a:rPr lang="zh-TW" altLang="en-US" dirty="0">
                <a:solidFill>
                  <a:srgbClr val="2683C6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利用遊戲的方式，引領學生記住波長與官能基的對應。</a:t>
            </a: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44166FC5-D6BA-464B-9258-5DD2E915AFAA}"/>
              </a:ext>
            </a:extLst>
          </p:cNvPr>
          <p:cNvGrpSpPr/>
          <p:nvPr/>
        </p:nvGrpSpPr>
        <p:grpSpPr>
          <a:xfrm>
            <a:off x="1829452" y="1226406"/>
            <a:ext cx="1728184" cy="484574"/>
            <a:chOff x="5997333" y="819350"/>
            <a:chExt cx="1728184" cy="484574"/>
          </a:xfrm>
        </p:grpSpPr>
        <p:sp>
          <p:nvSpPr>
            <p:cNvPr id="37" name="Google Shape;753;p20">
              <a:extLst>
                <a:ext uri="{FF2B5EF4-FFF2-40B4-BE49-F238E27FC236}">
                  <a16:creationId xmlns:a16="http://schemas.microsoft.com/office/drawing/2014/main" id="{192616B1-B593-4157-82BA-CF37CA854395}"/>
                </a:ext>
              </a:extLst>
            </p:cNvPr>
            <p:cNvSpPr/>
            <p:nvPr/>
          </p:nvSpPr>
          <p:spPr>
            <a:xfrm>
              <a:off x="6116572" y="961211"/>
              <a:ext cx="1608945" cy="342713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200">
                <a:solidFill>
                  <a:schemeClr val="lt1"/>
                </a:solidFill>
                <a:latin typeface="+mn-ea"/>
                <a:ea typeface="+mn-ea"/>
                <a:sym typeface="Barlow"/>
              </a:endParaRPr>
            </a:p>
          </p:txBody>
        </p:sp>
        <p:sp>
          <p:nvSpPr>
            <p:cNvPr id="38" name="Google Shape;753;p20">
              <a:extLst>
                <a:ext uri="{FF2B5EF4-FFF2-40B4-BE49-F238E27FC236}">
                  <a16:creationId xmlns:a16="http://schemas.microsoft.com/office/drawing/2014/main" id="{23761323-A9DA-444F-A901-706E5CF8C82B}"/>
                </a:ext>
              </a:extLst>
            </p:cNvPr>
            <p:cNvSpPr/>
            <p:nvPr/>
          </p:nvSpPr>
          <p:spPr>
            <a:xfrm>
              <a:off x="6082598" y="915727"/>
              <a:ext cx="1608946" cy="342713"/>
            </a:xfrm>
            <a:prstGeom prst="roundRect">
              <a:avLst>
                <a:gd name="adj" fmla="val 16667"/>
              </a:avLst>
            </a:prstGeom>
            <a:solidFill>
              <a:srgbClr val="268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zh-TW" altLang="en-US" sz="1500" b="1" dirty="0">
                  <a:solidFill>
                    <a:schemeClr val="lt1"/>
                  </a:solidFill>
                  <a:latin typeface="+mj-ea"/>
                  <a:ea typeface="+mj-ea"/>
                  <a:sym typeface="Barlow"/>
                </a:rPr>
                <a:t>資料庫</a:t>
              </a:r>
              <a:endParaRPr lang="en-US" altLang="zh-TW" sz="1200" b="1" dirty="0">
                <a:solidFill>
                  <a:schemeClr val="lt1"/>
                </a:solidFill>
                <a:latin typeface="Barlow"/>
                <a:ea typeface="+mn-ea"/>
                <a:cs typeface="Barlow"/>
                <a:sym typeface="Barlow"/>
              </a:endParaRPr>
            </a:p>
          </p:txBody>
        </p:sp>
        <p:sp>
          <p:nvSpPr>
            <p:cNvPr id="39" name="Google Shape;757;p20">
              <a:extLst>
                <a:ext uri="{FF2B5EF4-FFF2-40B4-BE49-F238E27FC236}">
                  <a16:creationId xmlns:a16="http://schemas.microsoft.com/office/drawing/2014/main" id="{7D10FE6F-309F-4EDD-8043-6175BC30B68E}"/>
                </a:ext>
              </a:extLst>
            </p:cNvPr>
            <p:cNvSpPr/>
            <p:nvPr/>
          </p:nvSpPr>
          <p:spPr>
            <a:xfrm>
              <a:off x="5997333" y="819350"/>
              <a:ext cx="350200" cy="348152"/>
            </a:xfrm>
            <a:custGeom>
              <a:avLst/>
              <a:gdLst/>
              <a:ahLst/>
              <a:cxnLst/>
              <a:rect l="l" t="t" r="r" b="b"/>
              <a:pathLst>
                <a:path w="16756" h="16658" extrusionOk="0">
                  <a:moveTo>
                    <a:pt x="13287" y="2565"/>
                  </a:moveTo>
                  <a:lnTo>
                    <a:pt x="13482" y="2590"/>
                  </a:lnTo>
                  <a:lnTo>
                    <a:pt x="13653" y="2663"/>
                  </a:lnTo>
                  <a:lnTo>
                    <a:pt x="13800" y="2736"/>
                  </a:lnTo>
                  <a:lnTo>
                    <a:pt x="13922" y="2858"/>
                  </a:lnTo>
                  <a:lnTo>
                    <a:pt x="14069" y="3005"/>
                  </a:lnTo>
                  <a:lnTo>
                    <a:pt x="14142" y="3176"/>
                  </a:lnTo>
                  <a:lnTo>
                    <a:pt x="14191" y="3371"/>
                  </a:lnTo>
                  <a:lnTo>
                    <a:pt x="14215" y="3567"/>
                  </a:lnTo>
                  <a:lnTo>
                    <a:pt x="14191" y="3738"/>
                  </a:lnTo>
                  <a:lnTo>
                    <a:pt x="14142" y="3884"/>
                  </a:lnTo>
                  <a:lnTo>
                    <a:pt x="14069" y="4055"/>
                  </a:lnTo>
                  <a:lnTo>
                    <a:pt x="13922" y="4202"/>
                  </a:lnTo>
                  <a:lnTo>
                    <a:pt x="13800" y="4348"/>
                  </a:lnTo>
                  <a:lnTo>
                    <a:pt x="13653" y="4446"/>
                  </a:lnTo>
                  <a:lnTo>
                    <a:pt x="13482" y="4495"/>
                  </a:lnTo>
                  <a:lnTo>
                    <a:pt x="13067" y="4495"/>
                  </a:lnTo>
                  <a:lnTo>
                    <a:pt x="12896" y="4446"/>
                  </a:lnTo>
                  <a:lnTo>
                    <a:pt x="12725" y="4348"/>
                  </a:lnTo>
                  <a:lnTo>
                    <a:pt x="12554" y="4202"/>
                  </a:lnTo>
                  <a:lnTo>
                    <a:pt x="12481" y="4055"/>
                  </a:lnTo>
                  <a:lnTo>
                    <a:pt x="12408" y="3884"/>
                  </a:lnTo>
                  <a:lnTo>
                    <a:pt x="12359" y="3738"/>
                  </a:lnTo>
                  <a:lnTo>
                    <a:pt x="12359" y="3567"/>
                  </a:lnTo>
                  <a:lnTo>
                    <a:pt x="12359" y="3371"/>
                  </a:lnTo>
                  <a:lnTo>
                    <a:pt x="12408" y="3176"/>
                  </a:lnTo>
                  <a:lnTo>
                    <a:pt x="12481" y="3005"/>
                  </a:lnTo>
                  <a:lnTo>
                    <a:pt x="12554" y="2858"/>
                  </a:lnTo>
                  <a:lnTo>
                    <a:pt x="12725" y="2736"/>
                  </a:lnTo>
                  <a:lnTo>
                    <a:pt x="12896" y="2663"/>
                  </a:lnTo>
                  <a:lnTo>
                    <a:pt x="13067" y="2590"/>
                  </a:lnTo>
                  <a:lnTo>
                    <a:pt x="13287" y="2565"/>
                  </a:lnTo>
                  <a:close/>
                  <a:moveTo>
                    <a:pt x="10845" y="1"/>
                  </a:moveTo>
                  <a:lnTo>
                    <a:pt x="10527" y="25"/>
                  </a:lnTo>
                  <a:lnTo>
                    <a:pt x="10210" y="74"/>
                  </a:lnTo>
                  <a:lnTo>
                    <a:pt x="9868" y="172"/>
                  </a:lnTo>
                  <a:lnTo>
                    <a:pt x="9477" y="318"/>
                  </a:lnTo>
                  <a:lnTo>
                    <a:pt x="9184" y="489"/>
                  </a:lnTo>
                  <a:lnTo>
                    <a:pt x="8891" y="660"/>
                  </a:lnTo>
                  <a:lnTo>
                    <a:pt x="8622" y="831"/>
                  </a:lnTo>
                  <a:lnTo>
                    <a:pt x="8525" y="953"/>
                  </a:lnTo>
                  <a:lnTo>
                    <a:pt x="8427" y="1051"/>
                  </a:lnTo>
                  <a:lnTo>
                    <a:pt x="416" y="8866"/>
                  </a:lnTo>
                  <a:lnTo>
                    <a:pt x="270" y="9086"/>
                  </a:lnTo>
                  <a:lnTo>
                    <a:pt x="123" y="9355"/>
                  </a:lnTo>
                  <a:lnTo>
                    <a:pt x="25" y="9624"/>
                  </a:lnTo>
                  <a:lnTo>
                    <a:pt x="1" y="9746"/>
                  </a:lnTo>
                  <a:lnTo>
                    <a:pt x="1" y="9917"/>
                  </a:lnTo>
                  <a:lnTo>
                    <a:pt x="1" y="10039"/>
                  </a:lnTo>
                  <a:lnTo>
                    <a:pt x="25" y="10136"/>
                  </a:lnTo>
                  <a:lnTo>
                    <a:pt x="123" y="10381"/>
                  </a:lnTo>
                  <a:lnTo>
                    <a:pt x="270" y="10625"/>
                  </a:lnTo>
                  <a:lnTo>
                    <a:pt x="416" y="10869"/>
                  </a:lnTo>
                  <a:lnTo>
                    <a:pt x="5911" y="16242"/>
                  </a:lnTo>
                  <a:lnTo>
                    <a:pt x="6009" y="16340"/>
                  </a:lnTo>
                  <a:lnTo>
                    <a:pt x="6131" y="16438"/>
                  </a:lnTo>
                  <a:lnTo>
                    <a:pt x="6253" y="16511"/>
                  </a:lnTo>
                  <a:lnTo>
                    <a:pt x="6400" y="16560"/>
                  </a:lnTo>
                  <a:lnTo>
                    <a:pt x="6522" y="16609"/>
                  </a:lnTo>
                  <a:lnTo>
                    <a:pt x="6668" y="16633"/>
                  </a:lnTo>
                  <a:lnTo>
                    <a:pt x="6961" y="16657"/>
                  </a:lnTo>
                  <a:lnTo>
                    <a:pt x="7206" y="16633"/>
                  </a:lnTo>
                  <a:lnTo>
                    <a:pt x="7474" y="16560"/>
                  </a:lnTo>
                  <a:lnTo>
                    <a:pt x="7596" y="16511"/>
                  </a:lnTo>
                  <a:lnTo>
                    <a:pt x="7719" y="16438"/>
                  </a:lnTo>
                  <a:lnTo>
                    <a:pt x="7816" y="16340"/>
                  </a:lnTo>
                  <a:lnTo>
                    <a:pt x="7914" y="16242"/>
                  </a:lnTo>
                  <a:lnTo>
                    <a:pt x="15803" y="8427"/>
                  </a:lnTo>
                  <a:lnTo>
                    <a:pt x="15974" y="8183"/>
                  </a:lnTo>
                  <a:lnTo>
                    <a:pt x="16169" y="7938"/>
                  </a:lnTo>
                  <a:lnTo>
                    <a:pt x="16242" y="7792"/>
                  </a:lnTo>
                  <a:lnTo>
                    <a:pt x="16340" y="7645"/>
                  </a:lnTo>
                  <a:lnTo>
                    <a:pt x="16389" y="7474"/>
                  </a:lnTo>
                  <a:lnTo>
                    <a:pt x="16438" y="7279"/>
                  </a:lnTo>
                  <a:lnTo>
                    <a:pt x="16584" y="6961"/>
                  </a:lnTo>
                  <a:lnTo>
                    <a:pt x="16682" y="6644"/>
                  </a:lnTo>
                  <a:lnTo>
                    <a:pt x="16731" y="6326"/>
                  </a:lnTo>
                  <a:lnTo>
                    <a:pt x="16755" y="6009"/>
                  </a:lnTo>
                  <a:lnTo>
                    <a:pt x="16755" y="1491"/>
                  </a:lnTo>
                  <a:lnTo>
                    <a:pt x="16731" y="1173"/>
                  </a:lnTo>
                  <a:lnTo>
                    <a:pt x="16706" y="1051"/>
                  </a:lnTo>
                  <a:lnTo>
                    <a:pt x="16657" y="905"/>
                  </a:lnTo>
                  <a:lnTo>
                    <a:pt x="16609" y="782"/>
                  </a:lnTo>
                  <a:lnTo>
                    <a:pt x="16535" y="660"/>
                  </a:lnTo>
                  <a:lnTo>
                    <a:pt x="16438" y="538"/>
                  </a:lnTo>
                  <a:lnTo>
                    <a:pt x="16340" y="416"/>
                  </a:lnTo>
                  <a:lnTo>
                    <a:pt x="16144" y="270"/>
                  </a:lnTo>
                  <a:lnTo>
                    <a:pt x="15900" y="123"/>
                  </a:lnTo>
                  <a:lnTo>
                    <a:pt x="15632" y="50"/>
                  </a:lnTo>
                  <a:lnTo>
                    <a:pt x="15509" y="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28" name="圖片 27">
            <a:extLst>
              <a:ext uri="{FF2B5EF4-FFF2-40B4-BE49-F238E27FC236}">
                <a16:creationId xmlns:a16="http://schemas.microsoft.com/office/drawing/2014/main" id="{91784AE1-7876-4BA3-B5F5-6832AFAC6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801" y="1804317"/>
            <a:ext cx="6482398" cy="2006983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77FC517F-A8B1-425D-9DFF-FB5DF2D39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57" y="4009342"/>
            <a:ext cx="454171" cy="454171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3286262F-75FB-4450-A47D-210B4D0A70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1272" y="6182144"/>
            <a:ext cx="53223" cy="53223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30B359D7-5606-405E-91C6-0D8B76BE9570}"/>
              </a:ext>
            </a:extLst>
          </p:cNvPr>
          <p:cNvGrpSpPr/>
          <p:nvPr/>
        </p:nvGrpSpPr>
        <p:grpSpPr>
          <a:xfrm>
            <a:off x="3680810" y="4682234"/>
            <a:ext cx="1782381" cy="390721"/>
            <a:chOff x="2271431" y="4682234"/>
            <a:chExt cx="1782381" cy="390721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08B0416-63FB-46C2-9ADF-04AD0D371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71431" y="4682234"/>
              <a:ext cx="390721" cy="390721"/>
            </a:xfrm>
            <a:prstGeom prst="rect">
              <a:avLst/>
            </a:prstGeom>
          </p:spPr>
        </p:pic>
        <p:pic>
          <p:nvPicPr>
            <p:cNvPr id="45" name="Picture 8" descr="File:Firebase Logo.svg - Wikimedia Commons">
              <a:extLst>
                <a:ext uri="{FF2B5EF4-FFF2-40B4-BE49-F238E27FC236}">
                  <a16:creationId xmlns:a16="http://schemas.microsoft.com/office/drawing/2014/main" id="{567462D4-6377-4410-B30D-3F9763E175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8240" y="4695891"/>
              <a:ext cx="1245572" cy="350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64047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F0DCB05E-4A02-4B12-9417-F4875EA08B43}"/>
              </a:ext>
            </a:extLst>
          </p:cNvPr>
          <p:cNvSpPr/>
          <p:nvPr/>
        </p:nvSpPr>
        <p:spPr>
          <a:xfrm>
            <a:off x="0" y="1184248"/>
            <a:ext cx="9144000" cy="34525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70" name="Google Shape;670;p18"/>
          <p:cNvSpPr txBox="1">
            <a:spLocks noGrp="1"/>
          </p:cNvSpPr>
          <p:nvPr>
            <p:ph type="title"/>
          </p:nvPr>
        </p:nvSpPr>
        <p:spPr>
          <a:xfrm>
            <a:off x="457200" y="457322"/>
            <a:ext cx="78407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zh-TW" altLang="en-US" sz="2800" b="1" dirty="0">
                <a:latin typeface="Chiron Sans HK Pro Medium" panose="020B0600000000000000" pitchFamily="34" charset="-120"/>
                <a:ea typeface="Chiron Sans HK Pro Medium" panose="020B0600000000000000" pitchFamily="34" charset="-120"/>
                <a:sym typeface="Arial"/>
              </a:rPr>
              <a:t>線上井字遊戲</a:t>
            </a:r>
            <a:endParaRPr sz="2800" b="1" dirty="0">
              <a:latin typeface="Chiron Sans HK Pro Medium" panose="020B0600000000000000" pitchFamily="34" charset="-120"/>
              <a:ea typeface="Chiron Sans HK Pro Medium" panose="020B0600000000000000" pitchFamily="34" charset="-120"/>
              <a:sym typeface="Arial"/>
            </a:endParaRPr>
          </a:p>
        </p:txBody>
      </p:sp>
      <p:sp>
        <p:nvSpPr>
          <p:cNvPr id="671" name="Google Shape;671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b="1" dirty="0">
                <a:latin typeface="+mj-ea"/>
                <a:ea typeface="+mj-ea"/>
              </a:rPr>
              <a:t>7</a:t>
            </a:fld>
            <a:endParaRPr b="1" dirty="0">
              <a:latin typeface="+mj-ea"/>
              <a:ea typeface="+mj-ea"/>
            </a:endParaRP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F0DFD28C-A9CB-4ABD-B9FE-CB79B5F83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4368" y="615320"/>
            <a:ext cx="1125707" cy="570430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3286262F-75FB-4450-A47D-210B4D0A7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272" y="6182144"/>
            <a:ext cx="53223" cy="53223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7CE6F3CD-5D9E-474F-8FA7-AB1F4B49B5D2}"/>
              </a:ext>
            </a:extLst>
          </p:cNvPr>
          <p:cNvSpPr/>
          <p:nvPr/>
        </p:nvSpPr>
        <p:spPr>
          <a:xfrm>
            <a:off x="1376195" y="3972010"/>
            <a:ext cx="63916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2683C6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透過</a:t>
            </a:r>
            <a:r>
              <a:rPr lang="en-US" altLang="zh-TW" dirty="0">
                <a:solidFill>
                  <a:srgbClr val="2683C6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Google</a:t>
            </a:r>
            <a:r>
              <a:rPr lang="zh-TW" altLang="en-US" dirty="0">
                <a:solidFill>
                  <a:srgbClr val="2683C6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登入、後端資料庫，實現</a:t>
            </a:r>
            <a:r>
              <a:rPr lang="zh-TW" altLang="en-US" dirty="0">
                <a:solidFill>
                  <a:srgbClr val="E95689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實時的線上井字遊戲</a:t>
            </a:r>
            <a:r>
              <a:rPr lang="zh-TW" altLang="en-US" dirty="0">
                <a:solidFill>
                  <a:srgbClr val="2683C6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。</a:t>
            </a:r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22B968B6-BED6-4156-B186-2B51712C958D}"/>
              </a:ext>
            </a:extLst>
          </p:cNvPr>
          <p:cNvGrpSpPr/>
          <p:nvPr/>
        </p:nvGrpSpPr>
        <p:grpSpPr>
          <a:xfrm>
            <a:off x="49976" y="1226406"/>
            <a:ext cx="1728184" cy="484574"/>
            <a:chOff x="5997333" y="819350"/>
            <a:chExt cx="1728184" cy="484574"/>
          </a:xfrm>
        </p:grpSpPr>
        <p:sp>
          <p:nvSpPr>
            <p:cNvPr id="34" name="Google Shape;753;p20">
              <a:extLst>
                <a:ext uri="{FF2B5EF4-FFF2-40B4-BE49-F238E27FC236}">
                  <a16:creationId xmlns:a16="http://schemas.microsoft.com/office/drawing/2014/main" id="{EF5D782E-9E7A-4DF5-932D-B13D5EC8654C}"/>
                </a:ext>
              </a:extLst>
            </p:cNvPr>
            <p:cNvSpPr/>
            <p:nvPr/>
          </p:nvSpPr>
          <p:spPr>
            <a:xfrm>
              <a:off x="6116572" y="961211"/>
              <a:ext cx="1608945" cy="342713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200">
                <a:solidFill>
                  <a:schemeClr val="lt1"/>
                </a:solidFill>
                <a:latin typeface="+mn-ea"/>
                <a:ea typeface="+mn-ea"/>
                <a:sym typeface="Barlow"/>
              </a:endParaRPr>
            </a:p>
          </p:txBody>
        </p:sp>
        <p:sp>
          <p:nvSpPr>
            <p:cNvPr id="35" name="Google Shape;753;p20">
              <a:extLst>
                <a:ext uri="{FF2B5EF4-FFF2-40B4-BE49-F238E27FC236}">
                  <a16:creationId xmlns:a16="http://schemas.microsoft.com/office/drawing/2014/main" id="{E4C01708-5423-48D5-AA66-C18A07B8019B}"/>
                </a:ext>
              </a:extLst>
            </p:cNvPr>
            <p:cNvSpPr/>
            <p:nvPr/>
          </p:nvSpPr>
          <p:spPr>
            <a:xfrm>
              <a:off x="6082598" y="915727"/>
              <a:ext cx="1608946" cy="342713"/>
            </a:xfrm>
            <a:prstGeom prst="roundRect">
              <a:avLst>
                <a:gd name="adj" fmla="val 16667"/>
              </a:avLst>
            </a:prstGeom>
            <a:solidFill>
              <a:srgbClr val="268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zh-TW" altLang="en-US" sz="1500" b="1" dirty="0">
                  <a:solidFill>
                    <a:schemeClr val="lt1"/>
                  </a:solidFill>
                  <a:latin typeface="+mj-ea"/>
                  <a:ea typeface="+mj-ea"/>
                  <a:sym typeface="Barlow"/>
                </a:rPr>
                <a:t>遊戲設計</a:t>
              </a:r>
              <a:endParaRPr lang="en-US" altLang="zh-TW" sz="1200" b="1" dirty="0">
                <a:solidFill>
                  <a:schemeClr val="lt1"/>
                </a:solidFill>
                <a:latin typeface="Barlow"/>
                <a:ea typeface="+mn-ea"/>
                <a:cs typeface="Barlow"/>
                <a:sym typeface="Barlow"/>
              </a:endParaRPr>
            </a:p>
          </p:txBody>
        </p:sp>
        <p:sp>
          <p:nvSpPr>
            <p:cNvPr id="36" name="Google Shape;757;p20">
              <a:extLst>
                <a:ext uri="{FF2B5EF4-FFF2-40B4-BE49-F238E27FC236}">
                  <a16:creationId xmlns:a16="http://schemas.microsoft.com/office/drawing/2014/main" id="{8B70C014-6D1F-471A-89A5-96E0A09F6BDC}"/>
                </a:ext>
              </a:extLst>
            </p:cNvPr>
            <p:cNvSpPr/>
            <p:nvPr/>
          </p:nvSpPr>
          <p:spPr>
            <a:xfrm>
              <a:off x="5997333" y="819350"/>
              <a:ext cx="350200" cy="348152"/>
            </a:xfrm>
            <a:custGeom>
              <a:avLst/>
              <a:gdLst/>
              <a:ahLst/>
              <a:cxnLst/>
              <a:rect l="l" t="t" r="r" b="b"/>
              <a:pathLst>
                <a:path w="16756" h="16658" extrusionOk="0">
                  <a:moveTo>
                    <a:pt x="13287" y="2565"/>
                  </a:moveTo>
                  <a:lnTo>
                    <a:pt x="13482" y="2590"/>
                  </a:lnTo>
                  <a:lnTo>
                    <a:pt x="13653" y="2663"/>
                  </a:lnTo>
                  <a:lnTo>
                    <a:pt x="13800" y="2736"/>
                  </a:lnTo>
                  <a:lnTo>
                    <a:pt x="13922" y="2858"/>
                  </a:lnTo>
                  <a:lnTo>
                    <a:pt x="14069" y="3005"/>
                  </a:lnTo>
                  <a:lnTo>
                    <a:pt x="14142" y="3176"/>
                  </a:lnTo>
                  <a:lnTo>
                    <a:pt x="14191" y="3371"/>
                  </a:lnTo>
                  <a:lnTo>
                    <a:pt x="14215" y="3567"/>
                  </a:lnTo>
                  <a:lnTo>
                    <a:pt x="14191" y="3738"/>
                  </a:lnTo>
                  <a:lnTo>
                    <a:pt x="14142" y="3884"/>
                  </a:lnTo>
                  <a:lnTo>
                    <a:pt x="14069" y="4055"/>
                  </a:lnTo>
                  <a:lnTo>
                    <a:pt x="13922" y="4202"/>
                  </a:lnTo>
                  <a:lnTo>
                    <a:pt x="13800" y="4348"/>
                  </a:lnTo>
                  <a:lnTo>
                    <a:pt x="13653" y="4446"/>
                  </a:lnTo>
                  <a:lnTo>
                    <a:pt x="13482" y="4495"/>
                  </a:lnTo>
                  <a:lnTo>
                    <a:pt x="13067" y="4495"/>
                  </a:lnTo>
                  <a:lnTo>
                    <a:pt x="12896" y="4446"/>
                  </a:lnTo>
                  <a:lnTo>
                    <a:pt x="12725" y="4348"/>
                  </a:lnTo>
                  <a:lnTo>
                    <a:pt x="12554" y="4202"/>
                  </a:lnTo>
                  <a:lnTo>
                    <a:pt x="12481" y="4055"/>
                  </a:lnTo>
                  <a:lnTo>
                    <a:pt x="12408" y="3884"/>
                  </a:lnTo>
                  <a:lnTo>
                    <a:pt x="12359" y="3738"/>
                  </a:lnTo>
                  <a:lnTo>
                    <a:pt x="12359" y="3567"/>
                  </a:lnTo>
                  <a:lnTo>
                    <a:pt x="12359" y="3371"/>
                  </a:lnTo>
                  <a:lnTo>
                    <a:pt x="12408" y="3176"/>
                  </a:lnTo>
                  <a:lnTo>
                    <a:pt x="12481" y="3005"/>
                  </a:lnTo>
                  <a:lnTo>
                    <a:pt x="12554" y="2858"/>
                  </a:lnTo>
                  <a:lnTo>
                    <a:pt x="12725" y="2736"/>
                  </a:lnTo>
                  <a:lnTo>
                    <a:pt x="12896" y="2663"/>
                  </a:lnTo>
                  <a:lnTo>
                    <a:pt x="13067" y="2590"/>
                  </a:lnTo>
                  <a:lnTo>
                    <a:pt x="13287" y="2565"/>
                  </a:lnTo>
                  <a:close/>
                  <a:moveTo>
                    <a:pt x="10845" y="1"/>
                  </a:moveTo>
                  <a:lnTo>
                    <a:pt x="10527" y="25"/>
                  </a:lnTo>
                  <a:lnTo>
                    <a:pt x="10210" y="74"/>
                  </a:lnTo>
                  <a:lnTo>
                    <a:pt x="9868" y="172"/>
                  </a:lnTo>
                  <a:lnTo>
                    <a:pt x="9477" y="318"/>
                  </a:lnTo>
                  <a:lnTo>
                    <a:pt x="9184" y="489"/>
                  </a:lnTo>
                  <a:lnTo>
                    <a:pt x="8891" y="660"/>
                  </a:lnTo>
                  <a:lnTo>
                    <a:pt x="8622" y="831"/>
                  </a:lnTo>
                  <a:lnTo>
                    <a:pt x="8525" y="953"/>
                  </a:lnTo>
                  <a:lnTo>
                    <a:pt x="8427" y="1051"/>
                  </a:lnTo>
                  <a:lnTo>
                    <a:pt x="416" y="8866"/>
                  </a:lnTo>
                  <a:lnTo>
                    <a:pt x="270" y="9086"/>
                  </a:lnTo>
                  <a:lnTo>
                    <a:pt x="123" y="9355"/>
                  </a:lnTo>
                  <a:lnTo>
                    <a:pt x="25" y="9624"/>
                  </a:lnTo>
                  <a:lnTo>
                    <a:pt x="1" y="9746"/>
                  </a:lnTo>
                  <a:lnTo>
                    <a:pt x="1" y="9917"/>
                  </a:lnTo>
                  <a:lnTo>
                    <a:pt x="1" y="10039"/>
                  </a:lnTo>
                  <a:lnTo>
                    <a:pt x="25" y="10136"/>
                  </a:lnTo>
                  <a:lnTo>
                    <a:pt x="123" y="10381"/>
                  </a:lnTo>
                  <a:lnTo>
                    <a:pt x="270" y="10625"/>
                  </a:lnTo>
                  <a:lnTo>
                    <a:pt x="416" y="10869"/>
                  </a:lnTo>
                  <a:lnTo>
                    <a:pt x="5911" y="16242"/>
                  </a:lnTo>
                  <a:lnTo>
                    <a:pt x="6009" y="16340"/>
                  </a:lnTo>
                  <a:lnTo>
                    <a:pt x="6131" y="16438"/>
                  </a:lnTo>
                  <a:lnTo>
                    <a:pt x="6253" y="16511"/>
                  </a:lnTo>
                  <a:lnTo>
                    <a:pt x="6400" y="16560"/>
                  </a:lnTo>
                  <a:lnTo>
                    <a:pt x="6522" y="16609"/>
                  </a:lnTo>
                  <a:lnTo>
                    <a:pt x="6668" y="16633"/>
                  </a:lnTo>
                  <a:lnTo>
                    <a:pt x="6961" y="16657"/>
                  </a:lnTo>
                  <a:lnTo>
                    <a:pt x="7206" y="16633"/>
                  </a:lnTo>
                  <a:lnTo>
                    <a:pt x="7474" y="16560"/>
                  </a:lnTo>
                  <a:lnTo>
                    <a:pt x="7596" y="16511"/>
                  </a:lnTo>
                  <a:lnTo>
                    <a:pt x="7719" y="16438"/>
                  </a:lnTo>
                  <a:lnTo>
                    <a:pt x="7816" y="16340"/>
                  </a:lnTo>
                  <a:lnTo>
                    <a:pt x="7914" y="16242"/>
                  </a:lnTo>
                  <a:lnTo>
                    <a:pt x="15803" y="8427"/>
                  </a:lnTo>
                  <a:lnTo>
                    <a:pt x="15974" y="8183"/>
                  </a:lnTo>
                  <a:lnTo>
                    <a:pt x="16169" y="7938"/>
                  </a:lnTo>
                  <a:lnTo>
                    <a:pt x="16242" y="7792"/>
                  </a:lnTo>
                  <a:lnTo>
                    <a:pt x="16340" y="7645"/>
                  </a:lnTo>
                  <a:lnTo>
                    <a:pt x="16389" y="7474"/>
                  </a:lnTo>
                  <a:lnTo>
                    <a:pt x="16438" y="7279"/>
                  </a:lnTo>
                  <a:lnTo>
                    <a:pt x="16584" y="6961"/>
                  </a:lnTo>
                  <a:lnTo>
                    <a:pt x="16682" y="6644"/>
                  </a:lnTo>
                  <a:lnTo>
                    <a:pt x="16731" y="6326"/>
                  </a:lnTo>
                  <a:lnTo>
                    <a:pt x="16755" y="6009"/>
                  </a:lnTo>
                  <a:lnTo>
                    <a:pt x="16755" y="1491"/>
                  </a:lnTo>
                  <a:lnTo>
                    <a:pt x="16731" y="1173"/>
                  </a:lnTo>
                  <a:lnTo>
                    <a:pt x="16706" y="1051"/>
                  </a:lnTo>
                  <a:lnTo>
                    <a:pt x="16657" y="905"/>
                  </a:lnTo>
                  <a:lnTo>
                    <a:pt x="16609" y="782"/>
                  </a:lnTo>
                  <a:lnTo>
                    <a:pt x="16535" y="660"/>
                  </a:lnTo>
                  <a:lnTo>
                    <a:pt x="16438" y="538"/>
                  </a:lnTo>
                  <a:lnTo>
                    <a:pt x="16340" y="416"/>
                  </a:lnTo>
                  <a:lnTo>
                    <a:pt x="16144" y="270"/>
                  </a:lnTo>
                  <a:lnTo>
                    <a:pt x="15900" y="123"/>
                  </a:lnTo>
                  <a:lnTo>
                    <a:pt x="15632" y="50"/>
                  </a:lnTo>
                  <a:lnTo>
                    <a:pt x="15509" y="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EB82F3E4-540D-4E15-AA2E-D183BD6E0DF3}"/>
              </a:ext>
            </a:extLst>
          </p:cNvPr>
          <p:cNvGrpSpPr/>
          <p:nvPr/>
        </p:nvGrpSpPr>
        <p:grpSpPr>
          <a:xfrm>
            <a:off x="1829452" y="1226406"/>
            <a:ext cx="1728184" cy="484574"/>
            <a:chOff x="5997333" y="819350"/>
            <a:chExt cx="1728184" cy="484574"/>
          </a:xfrm>
        </p:grpSpPr>
        <p:sp>
          <p:nvSpPr>
            <p:cNvPr id="38" name="Google Shape;753;p20">
              <a:extLst>
                <a:ext uri="{FF2B5EF4-FFF2-40B4-BE49-F238E27FC236}">
                  <a16:creationId xmlns:a16="http://schemas.microsoft.com/office/drawing/2014/main" id="{102020D5-118D-4246-922E-EC34378A913A}"/>
                </a:ext>
              </a:extLst>
            </p:cNvPr>
            <p:cNvSpPr/>
            <p:nvPr/>
          </p:nvSpPr>
          <p:spPr>
            <a:xfrm>
              <a:off x="6116572" y="961211"/>
              <a:ext cx="1608945" cy="342713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200">
                <a:solidFill>
                  <a:schemeClr val="lt1"/>
                </a:solidFill>
                <a:latin typeface="+mn-ea"/>
                <a:ea typeface="+mn-ea"/>
                <a:sym typeface="Barlow"/>
              </a:endParaRPr>
            </a:p>
          </p:txBody>
        </p:sp>
        <p:sp>
          <p:nvSpPr>
            <p:cNvPr id="39" name="Google Shape;753;p20">
              <a:extLst>
                <a:ext uri="{FF2B5EF4-FFF2-40B4-BE49-F238E27FC236}">
                  <a16:creationId xmlns:a16="http://schemas.microsoft.com/office/drawing/2014/main" id="{326A7D1C-F756-4152-86D8-3389504E7D1D}"/>
                </a:ext>
              </a:extLst>
            </p:cNvPr>
            <p:cNvSpPr/>
            <p:nvPr/>
          </p:nvSpPr>
          <p:spPr>
            <a:xfrm>
              <a:off x="6082598" y="915727"/>
              <a:ext cx="1608946" cy="342713"/>
            </a:xfrm>
            <a:prstGeom prst="roundRect">
              <a:avLst>
                <a:gd name="adj" fmla="val 16667"/>
              </a:avLst>
            </a:prstGeom>
            <a:solidFill>
              <a:srgbClr val="268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altLang="zh-TW" sz="1500" b="1" dirty="0">
                  <a:solidFill>
                    <a:schemeClr val="lt1"/>
                  </a:solidFill>
                  <a:latin typeface="+mj-ea"/>
                  <a:ea typeface="+mj-ea"/>
                  <a:sym typeface="Barlow"/>
                </a:rPr>
                <a:t>API</a:t>
              </a:r>
              <a:r>
                <a:rPr lang="zh-TW" altLang="en-US" sz="1500" b="1" dirty="0">
                  <a:solidFill>
                    <a:schemeClr val="lt1"/>
                  </a:solidFill>
                  <a:latin typeface="+mj-ea"/>
                  <a:ea typeface="+mj-ea"/>
                  <a:sym typeface="Barlow"/>
                </a:rPr>
                <a:t>串接</a:t>
              </a:r>
              <a:endParaRPr lang="en-US" altLang="zh-TW" sz="1200" b="1" dirty="0">
                <a:solidFill>
                  <a:schemeClr val="lt1"/>
                </a:solidFill>
                <a:latin typeface="Barlow"/>
                <a:ea typeface="+mn-ea"/>
                <a:cs typeface="Barlow"/>
                <a:sym typeface="Barlow"/>
              </a:endParaRPr>
            </a:p>
          </p:txBody>
        </p:sp>
        <p:sp>
          <p:nvSpPr>
            <p:cNvPr id="40" name="Google Shape;757;p20">
              <a:extLst>
                <a:ext uri="{FF2B5EF4-FFF2-40B4-BE49-F238E27FC236}">
                  <a16:creationId xmlns:a16="http://schemas.microsoft.com/office/drawing/2014/main" id="{B4BB2731-7556-454D-AD53-586A7FB35035}"/>
                </a:ext>
              </a:extLst>
            </p:cNvPr>
            <p:cNvSpPr/>
            <p:nvPr/>
          </p:nvSpPr>
          <p:spPr>
            <a:xfrm>
              <a:off x="5997333" y="819350"/>
              <a:ext cx="350200" cy="348152"/>
            </a:xfrm>
            <a:custGeom>
              <a:avLst/>
              <a:gdLst/>
              <a:ahLst/>
              <a:cxnLst/>
              <a:rect l="l" t="t" r="r" b="b"/>
              <a:pathLst>
                <a:path w="16756" h="16658" extrusionOk="0">
                  <a:moveTo>
                    <a:pt x="13287" y="2565"/>
                  </a:moveTo>
                  <a:lnTo>
                    <a:pt x="13482" y="2590"/>
                  </a:lnTo>
                  <a:lnTo>
                    <a:pt x="13653" y="2663"/>
                  </a:lnTo>
                  <a:lnTo>
                    <a:pt x="13800" y="2736"/>
                  </a:lnTo>
                  <a:lnTo>
                    <a:pt x="13922" y="2858"/>
                  </a:lnTo>
                  <a:lnTo>
                    <a:pt x="14069" y="3005"/>
                  </a:lnTo>
                  <a:lnTo>
                    <a:pt x="14142" y="3176"/>
                  </a:lnTo>
                  <a:lnTo>
                    <a:pt x="14191" y="3371"/>
                  </a:lnTo>
                  <a:lnTo>
                    <a:pt x="14215" y="3567"/>
                  </a:lnTo>
                  <a:lnTo>
                    <a:pt x="14191" y="3738"/>
                  </a:lnTo>
                  <a:lnTo>
                    <a:pt x="14142" y="3884"/>
                  </a:lnTo>
                  <a:lnTo>
                    <a:pt x="14069" y="4055"/>
                  </a:lnTo>
                  <a:lnTo>
                    <a:pt x="13922" y="4202"/>
                  </a:lnTo>
                  <a:lnTo>
                    <a:pt x="13800" y="4348"/>
                  </a:lnTo>
                  <a:lnTo>
                    <a:pt x="13653" y="4446"/>
                  </a:lnTo>
                  <a:lnTo>
                    <a:pt x="13482" y="4495"/>
                  </a:lnTo>
                  <a:lnTo>
                    <a:pt x="13067" y="4495"/>
                  </a:lnTo>
                  <a:lnTo>
                    <a:pt x="12896" y="4446"/>
                  </a:lnTo>
                  <a:lnTo>
                    <a:pt x="12725" y="4348"/>
                  </a:lnTo>
                  <a:lnTo>
                    <a:pt x="12554" y="4202"/>
                  </a:lnTo>
                  <a:lnTo>
                    <a:pt x="12481" y="4055"/>
                  </a:lnTo>
                  <a:lnTo>
                    <a:pt x="12408" y="3884"/>
                  </a:lnTo>
                  <a:lnTo>
                    <a:pt x="12359" y="3738"/>
                  </a:lnTo>
                  <a:lnTo>
                    <a:pt x="12359" y="3567"/>
                  </a:lnTo>
                  <a:lnTo>
                    <a:pt x="12359" y="3371"/>
                  </a:lnTo>
                  <a:lnTo>
                    <a:pt x="12408" y="3176"/>
                  </a:lnTo>
                  <a:lnTo>
                    <a:pt x="12481" y="3005"/>
                  </a:lnTo>
                  <a:lnTo>
                    <a:pt x="12554" y="2858"/>
                  </a:lnTo>
                  <a:lnTo>
                    <a:pt x="12725" y="2736"/>
                  </a:lnTo>
                  <a:lnTo>
                    <a:pt x="12896" y="2663"/>
                  </a:lnTo>
                  <a:lnTo>
                    <a:pt x="13067" y="2590"/>
                  </a:lnTo>
                  <a:lnTo>
                    <a:pt x="13287" y="2565"/>
                  </a:lnTo>
                  <a:close/>
                  <a:moveTo>
                    <a:pt x="10845" y="1"/>
                  </a:moveTo>
                  <a:lnTo>
                    <a:pt x="10527" y="25"/>
                  </a:lnTo>
                  <a:lnTo>
                    <a:pt x="10210" y="74"/>
                  </a:lnTo>
                  <a:lnTo>
                    <a:pt x="9868" y="172"/>
                  </a:lnTo>
                  <a:lnTo>
                    <a:pt x="9477" y="318"/>
                  </a:lnTo>
                  <a:lnTo>
                    <a:pt x="9184" y="489"/>
                  </a:lnTo>
                  <a:lnTo>
                    <a:pt x="8891" y="660"/>
                  </a:lnTo>
                  <a:lnTo>
                    <a:pt x="8622" y="831"/>
                  </a:lnTo>
                  <a:lnTo>
                    <a:pt x="8525" y="953"/>
                  </a:lnTo>
                  <a:lnTo>
                    <a:pt x="8427" y="1051"/>
                  </a:lnTo>
                  <a:lnTo>
                    <a:pt x="416" y="8866"/>
                  </a:lnTo>
                  <a:lnTo>
                    <a:pt x="270" y="9086"/>
                  </a:lnTo>
                  <a:lnTo>
                    <a:pt x="123" y="9355"/>
                  </a:lnTo>
                  <a:lnTo>
                    <a:pt x="25" y="9624"/>
                  </a:lnTo>
                  <a:lnTo>
                    <a:pt x="1" y="9746"/>
                  </a:lnTo>
                  <a:lnTo>
                    <a:pt x="1" y="9917"/>
                  </a:lnTo>
                  <a:lnTo>
                    <a:pt x="1" y="10039"/>
                  </a:lnTo>
                  <a:lnTo>
                    <a:pt x="25" y="10136"/>
                  </a:lnTo>
                  <a:lnTo>
                    <a:pt x="123" y="10381"/>
                  </a:lnTo>
                  <a:lnTo>
                    <a:pt x="270" y="10625"/>
                  </a:lnTo>
                  <a:lnTo>
                    <a:pt x="416" y="10869"/>
                  </a:lnTo>
                  <a:lnTo>
                    <a:pt x="5911" y="16242"/>
                  </a:lnTo>
                  <a:lnTo>
                    <a:pt x="6009" y="16340"/>
                  </a:lnTo>
                  <a:lnTo>
                    <a:pt x="6131" y="16438"/>
                  </a:lnTo>
                  <a:lnTo>
                    <a:pt x="6253" y="16511"/>
                  </a:lnTo>
                  <a:lnTo>
                    <a:pt x="6400" y="16560"/>
                  </a:lnTo>
                  <a:lnTo>
                    <a:pt x="6522" y="16609"/>
                  </a:lnTo>
                  <a:lnTo>
                    <a:pt x="6668" y="16633"/>
                  </a:lnTo>
                  <a:lnTo>
                    <a:pt x="6961" y="16657"/>
                  </a:lnTo>
                  <a:lnTo>
                    <a:pt x="7206" y="16633"/>
                  </a:lnTo>
                  <a:lnTo>
                    <a:pt x="7474" y="16560"/>
                  </a:lnTo>
                  <a:lnTo>
                    <a:pt x="7596" y="16511"/>
                  </a:lnTo>
                  <a:lnTo>
                    <a:pt x="7719" y="16438"/>
                  </a:lnTo>
                  <a:lnTo>
                    <a:pt x="7816" y="16340"/>
                  </a:lnTo>
                  <a:lnTo>
                    <a:pt x="7914" y="16242"/>
                  </a:lnTo>
                  <a:lnTo>
                    <a:pt x="15803" y="8427"/>
                  </a:lnTo>
                  <a:lnTo>
                    <a:pt x="15974" y="8183"/>
                  </a:lnTo>
                  <a:lnTo>
                    <a:pt x="16169" y="7938"/>
                  </a:lnTo>
                  <a:lnTo>
                    <a:pt x="16242" y="7792"/>
                  </a:lnTo>
                  <a:lnTo>
                    <a:pt x="16340" y="7645"/>
                  </a:lnTo>
                  <a:lnTo>
                    <a:pt x="16389" y="7474"/>
                  </a:lnTo>
                  <a:lnTo>
                    <a:pt x="16438" y="7279"/>
                  </a:lnTo>
                  <a:lnTo>
                    <a:pt x="16584" y="6961"/>
                  </a:lnTo>
                  <a:lnTo>
                    <a:pt x="16682" y="6644"/>
                  </a:lnTo>
                  <a:lnTo>
                    <a:pt x="16731" y="6326"/>
                  </a:lnTo>
                  <a:lnTo>
                    <a:pt x="16755" y="6009"/>
                  </a:lnTo>
                  <a:lnTo>
                    <a:pt x="16755" y="1491"/>
                  </a:lnTo>
                  <a:lnTo>
                    <a:pt x="16731" y="1173"/>
                  </a:lnTo>
                  <a:lnTo>
                    <a:pt x="16706" y="1051"/>
                  </a:lnTo>
                  <a:lnTo>
                    <a:pt x="16657" y="905"/>
                  </a:lnTo>
                  <a:lnTo>
                    <a:pt x="16609" y="782"/>
                  </a:lnTo>
                  <a:lnTo>
                    <a:pt x="16535" y="660"/>
                  </a:lnTo>
                  <a:lnTo>
                    <a:pt x="16438" y="538"/>
                  </a:lnTo>
                  <a:lnTo>
                    <a:pt x="16340" y="416"/>
                  </a:lnTo>
                  <a:lnTo>
                    <a:pt x="16144" y="270"/>
                  </a:lnTo>
                  <a:lnTo>
                    <a:pt x="15900" y="123"/>
                  </a:lnTo>
                  <a:lnTo>
                    <a:pt x="15632" y="50"/>
                  </a:lnTo>
                  <a:lnTo>
                    <a:pt x="15509" y="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99F0481D-F8C3-440C-A76C-6641BBBCC40A}"/>
              </a:ext>
            </a:extLst>
          </p:cNvPr>
          <p:cNvGrpSpPr/>
          <p:nvPr/>
        </p:nvGrpSpPr>
        <p:grpSpPr>
          <a:xfrm>
            <a:off x="3638297" y="1925071"/>
            <a:ext cx="1867406" cy="1773917"/>
            <a:chOff x="3633757" y="1925071"/>
            <a:chExt cx="1867406" cy="1773917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D8F9FB9B-A91D-4C61-88DF-1CD8FD2BD3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tretch>
              <a:fillRect/>
            </a:stretch>
          </p:blipFill>
          <p:spPr bwMode="auto">
            <a:xfrm>
              <a:off x="4630967" y="1925071"/>
              <a:ext cx="870196" cy="177391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50000"/>
                </a:srgbClr>
              </a:outerShdw>
            </a:effectLst>
            <a:extLst/>
          </p:spPr>
        </p:pic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2566A6B7-A1D8-4791-9251-4A4C9DB96A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tretch>
              <a:fillRect/>
            </a:stretch>
          </p:blipFill>
          <p:spPr bwMode="auto">
            <a:xfrm>
              <a:off x="3633757" y="1925071"/>
              <a:ext cx="878161" cy="177391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50000"/>
                </a:srgbClr>
              </a:outerShdw>
            </a:effectLst>
            <a:extLst/>
          </p:spPr>
        </p:pic>
      </p:grpSp>
      <p:pic>
        <p:nvPicPr>
          <p:cNvPr id="42" name="圖片 41">
            <a:extLst>
              <a:ext uri="{FF2B5EF4-FFF2-40B4-BE49-F238E27FC236}">
                <a16:creationId xmlns:a16="http://schemas.microsoft.com/office/drawing/2014/main" id="{A3AAA815-4A97-4AAB-BF97-1729888F8D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058" y="4083722"/>
            <a:ext cx="877312" cy="250171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380098EC-71B9-4431-AB7C-9CE33E474E2E}"/>
              </a:ext>
            </a:extLst>
          </p:cNvPr>
          <p:cNvGrpSpPr/>
          <p:nvPr/>
        </p:nvGrpSpPr>
        <p:grpSpPr>
          <a:xfrm>
            <a:off x="3507858" y="4666206"/>
            <a:ext cx="2128284" cy="402206"/>
            <a:chOff x="4187893" y="4666206"/>
            <a:chExt cx="2128284" cy="402206"/>
          </a:xfrm>
        </p:grpSpPr>
        <p:pic>
          <p:nvPicPr>
            <p:cNvPr id="32" name="Picture 8" descr="File:Firebase Logo.svg - Wikimedia Commons">
              <a:extLst>
                <a:ext uri="{FF2B5EF4-FFF2-40B4-BE49-F238E27FC236}">
                  <a16:creationId xmlns:a16="http://schemas.microsoft.com/office/drawing/2014/main" id="{E19E8FB9-B60B-4485-BEB7-4A7F3BE8B2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0605" y="4681635"/>
              <a:ext cx="1245572" cy="350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" descr="Google OAuth 2.0 access for server side web apps - HiBit">
              <a:extLst>
                <a:ext uri="{FF2B5EF4-FFF2-40B4-BE49-F238E27FC236}">
                  <a16:creationId xmlns:a16="http://schemas.microsoft.com/office/drawing/2014/main" id="{C0BDBE9D-E7E3-46D5-9672-E3E28FADC0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7893" y="4666206"/>
              <a:ext cx="768214" cy="402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97558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F0DCB05E-4A02-4B12-9417-F4875EA08B43}"/>
              </a:ext>
            </a:extLst>
          </p:cNvPr>
          <p:cNvSpPr/>
          <p:nvPr/>
        </p:nvSpPr>
        <p:spPr>
          <a:xfrm>
            <a:off x="0" y="1184248"/>
            <a:ext cx="9144000" cy="34525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70" name="Google Shape;670;p18"/>
          <p:cNvSpPr txBox="1">
            <a:spLocks noGrp="1"/>
          </p:cNvSpPr>
          <p:nvPr>
            <p:ph type="title"/>
          </p:nvPr>
        </p:nvSpPr>
        <p:spPr>
          <a:xfrm>
            <a:off x="457200" y="457322"/>
            <a:ext cx="78407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zh-TW" altLang="en-US" sz="2800" b="1" dirty="0">
                <a:latin typeface="Chiron Sans HK Pro Medium" panose="020B0600000000000000" pitchFamily="34" charset="-120"/>
                <a:ea typeface="Chiron Sans HK Pro Medium" panose="020B0600000000000000" pitchFamily="34" charset="-120"/>
                <a:sym typeface="Arial"/>
              </a:rPr>
              <a:t>旅遊日誌</a:t>
            </a:r>
            <a:endParaRPr sz="2800" b="1" dirty="0">
              <a:latin typeface="Chiron Sans HK Pro Medium" panose="020B0600000000000000" pitchFamily="34" charset="-120"/>
              <a:ea typeface="Chiron Sans HK Pro Medium" panose="020B0600000000000000" pitchFamily="34" charset="-120"/>
              <a:sym typeface="Arial"/>
            </a:endParaRPr>
          </a:p>
        </p:txBody>
      </p:sp>
      <p:sp>
        <p:nvSpPr>
          <p:cNvPr id="671" name="Google Shape;671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b="1" dirty="0">
                <a:latin typeface="+mj-ea"/>
                <a:ea typeface="+mj-ea"/>
              </a:rPr>
              <a:t>8</a:t>
            </a:fld>
            <a:endParaRPr b="1" dirty="0">
              <a:latin typeface="+mj-ea"/>
              <a:ea typeface="+mj-ea"/>
            </a:endParaRP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F0DFD28C-A9CB-4ABD-B9FE-CB79B5F83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4368" y="615320"/>
            <a:ext cx="1125707" cy="570430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3286262F-75FB-4450-A47D-210B4D0A7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272" y="6182144"/>
            <a:ext cx="53223" cy="53223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7CE6F3CD-5D9E-474F-8FA7-AB1F4B49B5D2}"/>
              </a:ext>
            </a:extLst>
          </p:cNvPr>
          <p:cNvSpPr/>
          <p:nvPr/>
        </p:nvSpPr>
        <p:spPr>
          <a:xfrm>
            <a:off x="1376195" y="3972010"/>
            <a:ext cx="63916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E95689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Android</a:t>
            </a:r>
            <a:r>
              <a:rPr lang="zh-TW" altLang="en-US" dirty="0">
                <a:solidFill>
                  <a:srgbClr val="E95689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旅遊日誌</a:t>
            </a:r>
            <a:r>
              <a:rPr lang="zh-TW" altLang="en-US" dirty="0">
                <a:solidFill>
                  <a:srgbClr val="2683C6"/>
                </a:solidFill>
                <a:latin typeface="Noto Sans CJK TC Bold" panose="020B0800000000000000" pitchFamily="34" charset="-120"/>
                <a:ea typeface="Noto Sans CJK TC Bold" panose="020B0800000000000000" pitchFamily="34" charset="-120"/>
              </a:rPr>
              <a:t>，提供使用者紀錄與規劃旅遊的手機軟體，具有定位、錄音、拍照、放置圖片、撰寫文字等功能，並且能透過日期查找旅遊紀錄。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C8EAE735-E3AE-40CA-9F95-CF82AA31DF9B}"/>
              </a:ext>
            </a:extLst>
          </p:cNvPr>
          <p:cNvGrpSpPr/>
          <p:nvPr/>
        </p:nvGrpSpPr>
        <p:grpSpPr>
          <a:xfrm>
            <a:off x="2583615" y="1845145"/>
            <a:ext cx="3976771" cy="1936507"/>
            <a:chOff x="2698803" y="1987972"/>
            <a:chExt cx="3314541" cy="1614031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D8F9FB9B-A91D-4C61-88DF-1CD8FD2BD3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tretch>
              <a:fillRect/>
            </a:stretch>
          </p:blipFill>
          <p:spPr bwMode="auto">
            <a:xfrm>
              <a:off x="2698803" y="1987972"/>
              <a:ext cx="725287" cy="161175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50000"/>
                </a:srgbClr>
              </a:outerShdw>
            </a:effectLst>
            <a:extLst/>
          </p:spPr>
        </p:pic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A03FC126-44A6-464E-8D1C-C9E9A8C45B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tretch>
              <a:fillRect/>
            </a:stretch>
          </p:blipFill>
          <p:spPr bwMode="auto">
            <a:xfrm>
              <a:off x="3563716" y="1987972"/>
              <a:ext cx="725287" cy="161175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50000"/>
                </a:srgbClr>
              </a:outerShdw>
            </a:effectLst>
            <a:extLst/>
          </p:spPr>
        </p:pic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9FB59CD8-4199-40BF-87B0-FBCBD57A3D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/>
            <a:stretch>
              <a:fillRect/>
            </a:stretch>
          </p:blipFill>
          <p:spPr bwMode="auto">
            <a:xfrm>
              <a:off x="5288057" y="1987972"/>
              <a:ext cx="725287" cy="161174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50000"/>
                </a:srgbClr>
              </a:outerShdw>
            </a:effectLst>
            <a:extLst/>
          </p:spPr>
        </p:pic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AF5F3278-1502-4E0A-9E20-EA22D8958F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/>
            <a:stretch>
              <a:fillRect/>
            </a:stretch>
          </p:blipFill>
          <p:spPr bwMode="auto">
            <a:xfrm>
              <a:off x="4423144" y="1990252"/>
              <a:ext cx="725287" cy="161175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50000"/>
                </a:srgbClr>
              </a:outerShdw>
            </a:effectLst>
            <a:extLst/>
          </p:spPr>
        </p:pic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22B968B6-BED6-4156-B186-2B51712C958D}"/>
              </a:ext>
            </a:extLst>
          </p:cNvPr>
          <p:cNvGrpSpPr/>
          <p:nvPr/>
        </p:nvGrpSpPr>
        <p:grpSpPr>
          <a:xfrm>
            <a:off x="49976" y="1226406"/>
            <a:ext cx="1728184" cy="484574"/>
            <a:chOff x="5997333" y="819350"/>
            <a:chExt cx="1728184" cy="484574"/>
          </a:xfrm>
        </p:grpSpPr>
        <p:sp>
          <p:nvSpPr>
            <p:cNvPr id="34" name="Google Shape;753;p20">
              <a:extLst>
                <a:ext uri="{FF2B5EF4-FFF2-40B4-BE49-F238E27FC236}">
                  <a16:creationId xmlns:a16="http://schemas.microsoft.com/office/drawing/2014/main" id="{EF5D782E-9E7A-4DF5-932D-B13D5EC8654C}"/>
                </a:ext>
              </a:extLst>
            </p:cNvPr>
            <p:cNvSpPr/>
            <p:nvPr/>
          </p:nvSpPr>
          <p:spPr>
            <a:xfrm>
              <a:off x="6116572" y="961211"/>
              <a:ext cx="1608945" cy="342713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200">
                <a:solidFill>
                  <a:schemeClr val="lt1"/>
                </a:solidFill>
                <a:latin typeface="+mn-ea"/>
                <a:ea typeface="+mn-ea"/>
                <a:sym typeface="Barlow"/>
              </a:endParaRPr>
            </a:p>
          </p:txBody>
        </p:sp>
        <p:sp>
          <p:nvSpPr>
            <p:cNvPr id="35" name="Google Shape;753;p20">
              <a:extLst>
                <a:ext uri="{FF2B5EF4-FFF2-40B4-BE49-F238E27FC236}">
                  <a16:creationId xmlns:a16="http://schemas.microsoft.com/office/drawing/2014/main" id="{E4C01708-5423-48D5-AA66-C18A07B8019B}"/>
                </a:ext>
              </a:extLst>
            </p:cNvPr>
            <p:cNvSpPr/>
            <p:nvPr/>
          </p:nvSpPr>
          <p:spPr>
            <a:xfrm>
              <a:off x="6082598" y="915727"/>
              <a:ext cx="1608946" cy="342713"/>
            </a:xfrm>
            <a:prstGeom prst="roundRect">
              <a:avLst>
                <a:gd name="adj" fmla="val 16667"/>
              </a:avLst>
            </a:prstGeom>
            <a:solidFill>
              <a:srgbClr val="268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zh-TW" altLang="en-US" sz="1500" b="1" dirty="0">
                  <a:solidFill>
                    <a:schemeClr val="lt1"/>
                  </a:solidFill>
                  <a:latin typeface="+mj-ea"/>
                  <a:ea typeface="+mj-ea"/>
                  <a:sym typeface="Barlow"/>
                </a:rPr>
                <a:t>生產力工具</a:t>
              </a:r>
              <a:endParaRPr lang="en-US" altLang="zh-TW" sz="1200" b="1" dirty="0">
                <a:solidFill>
                  <a:schemeClr val="lt1"/>
                </a:solidFill>
                <a:latin typeface="Barlow"/>
                <a:ea typeface="+mn-ea"/>
                <a:cs typeface="Barlow"/>
                <a:sym typeface="Barlow"/>
              </a:endParaRPr>
            </a:p>
          </p:txBody>
        </p:sp>
        <p:sp>
          <p:nvSpPr>
            <p:cNvPr id="36" name="Google Shape;757;p20">
              <a:extLst>
                <a:ext uri="{FF2B5EF4-FFF2-40B4-BE49-F238E27FC236}">
                  <a16:creationId xmlns:a16="http://schemas.microsoft.com/office/drawing/2014/main" id="{8B70C014-6D1F-471A-89A5-96E0A09F6BDC}"/>
                </a:ext>
              </a:extLst>
            </p:cNvPr>
            <p:cNvSpPr/>
            <p:nvPr/>
          </p:nvSpPr>
          <p:spPr>
            <a:xfrm>
              <a:off x="5997333" y="819350"/>
              <a:ext cx="350200" cy="348152"/>
            </a:xfrm>
            <a:custGeom>
              <a:avLst/>
              <a:gdLst/>
              <a:ahLst/>
              <a:cxnLst/>
              <a:rect l="l" t="t" r="r" b="b"/>
              <a:pathLst>
                <a:path w="16756" h="16658" extrusionOk="0">
                  <a:moveTo>
                    <a:pt x="13287" y="2565"/>
                  </a:moveTo>
                  <a:lnTo>
                    <a:pt x="13482" y="2590"/>
                  </a:lnTo>
                  <a:lnTo>
                    <a:pt x="13653" y="2663"/>
                  </a:lnTo>
                  <a:lnTo>
                    <a:pt x="13800" y="2736"/>
                  </a:lnTo>
                  <a:lnTo>
                    <a:pt x="13922" y="2858"/>
                  </a:lnTo>
                  <a:lnTo>
                    <a:pt x="14069" y="3005"/>
                  </a:lnTo>
                  <a:lnTo>
                    <a:pt x="14142" y="3176"/>
                  </a:lnTo>
                  <a:lnTo>
                    <a:pt x="14191" y="3371"/>
                  </a:lnTo>
                  <a:lnTo>
                    <a:pt x="14215" y="3567"/>
                  </a:lnTo>
                  <a:lnTo>
                    <a:pt x="14191" y="3738"/>
                  </a:lnTo>
                  <a:lnTo>
                    <a:pt x="14142" y="3884"/>
                  </a:lnTo>
                  <a:lnTo>
                    <a:pt x="14069" y="4055"/>
                  </a:lnTo>
                  <a:lnTo>
                    <a:pt x="13922" y="4202"/>
                  </a:lnTo>
                  <a:lnTo>
                    <a:pt x="13800" y="4348"/>
                  </a:lnTo>
                  <a:lnTo>
                    <a:pt x="13653" y="4446"/>
                  </a:lnTo>
                  <a:lnTo>
                    <a:pt x="13482" y="4495"/>
                  </a:lnTo>
                  <a:lnTo>
                    <a:pt x="13067" y="4495"/>
                  </a:lnTo>
                  <a:lnTo>
                    <a:pt x="12896" y="4446"/>
                  </a:lnTo>
                  <a:lnTo>
                    <a:pt x="12725" y="4348"/>
                  </a:lnTo>
                  <a:lnTo>
                    <a:pt x="12554" y="4202"/>
                  </a:lnTo>
                  <a:lnTo>
                    <a:pt x="12481" y="4055"/>
                  </a:lnTo>
                  <a:lnTo>
                    <a:pt x="12408" y="3884"/>
                  </a:lnTo>
                  <a:lnTo>
                    <a:pt x="12359" y="3738"/>
                  </a:lnTo>
                  <a:lnTo>
                    <a:pt x="12359" y="3567"/>
                  </a:lnTo>
                  <a:lnTo>
                    <a:pt x="12359" y="3371"/>
                  </a:lnTo>
                  <a:lnTo>
                    <a:pt x="12408" y="3176"/>
                  </a:lnTo>
                  <a:lnTo>
                    <a:pt x="12481" y="3005"/>
                  </a:lnTo>
                  <a:lnTo>
                    <a:pt x="12554" y="2858"/>
                  </a:lnTo>
                  <a:lnTo>
                    <a:pt x="12725" y="2736"/>
                  </a:lnTo>
                  <a:lnTo>
                    <a:pt x="12896" y="2663"/>
                  </a:lnTo>
                  <a:lnTo>
                    <a:pt x="13067" y="2590"/>
                  </a:lnTo>
                  <a:lnTo>
                    <a:pt x="13287" y="2565"/>
                  </a:lnTo>
                  <a:close/>
                  <a:moveTo>
                    <a:pt x="10845" y="1"/>
                  </a:moveTo>
                  <a:lnTo>
                    <a:pt x="10527" y="25"/>
                  </a:lnTo>
                  <a:lnTo>
                    <a:pt x="10210" y="74"/>
                  </a:lnTo>
                  <a:lnTo>
                    <a:pt x="9868" y="172"/>
                  </a:lnTo>
                  <a:lnTo>
                    <a:pt x="9477" y="318"/>
                  </a:lnTo>
                  <a:lnTo>
                    <a:pt x="9184" y="489"/>
                  </a:lnTo>
                  <a:lnTo>
                    <a:pt x="8891" y="660"/>
                  </a:lnTo>
                  <a:lnTo>
                    <a:pt x="8622" y="831"/>
                  </a:lnTo>
                  <a:lnTo>
                    <a:pt x="8525" y="953"/>
                  </a:lnTo>
                  <a:lnTo>
                    <a:pt x="8427" y="1051"/>
                  </a:lnTo>
                  <a:lnTo>
                    <a:pt x="416" y="8866"/>
                  </a:lnTo>
                  <a:lnTo>
                    <a:pt x="270" y="9086"/>
                  </a:lnTo>
                  <a:lnTo>
                    <a:pt x="123" y="9355"/>
                  </a:lnTo>
                  <a:lnTo>
                    <a:pt x="25" y="9624"/>
                  </a:lnTo>
                  <a:lnTo>
                    <a:pt x="1" y="9746"/>
                  </a:lnTo>
                  <a:lnTo>
                    <a:pt x="1" y="9917"/>
                  </a:lnTo>
                  <a:lnTo>
                    <a:pt x="1" y="10039"/>
                  </a:lnTo>
                  <a:lnTo>
                    <a:pt x="25" y="10136"/>
                  </a:lnTo>
                  <a:lnTo>
                    <a:pt x="123" y="10381"/>
                  </a:lnTo>
                  <a:lnTo>
                    <a:pt x="270" y="10625"/>
                  </a:lnTo>
                  <a:lnTo>
                    <a:pt x="416" y="10869"/>
                  </a:lnTo>
                  <a:lnTo>
                    <a:pt x="5911" y="16242"/>
                  </a:lnTo>
                  <a:lnTo>
                    <a:pt x="6009" y="16340"/>
                  </a:lnTo>
                  <a:lnTo>
                    <a:pt x="6131" y="16438"/>
                  </a:lnTo>
                  <a:lnTo>
                    <a:pt x="6253" y="16511"/>
                  </a:lnTo>
                  <a:lnTo>
                    <a:pt x="6400" y="16560"/>
                  </a:lnTo>
                  <a:lnTo>
                    <a:pt x="6522" y="16609"/>
                  </a:lnTo>
                  <a:lnTo>
                    <a:pt x="6668" y="16633"/>
                  </a:lnTo>
                  <a:lnTo>
                    <a:pt x="6961" y="16657"/>
                  </a:lnTo>
                  <a:lnTo>
                    <a:pt x="7206" y="16633"/>
                  </a:lnTo>
                  <a:lnTo>
                    <a:pt x="7474" y="16560"/>
                  </a:lnTo>
                  <a:lnTo>
                    <a:pt x="7596" y="16511"/>
                  </a:lnTo>
                  <a:lnTo>
                    <a:pt x="7719" y="16438"/>
                  </a:lnTo>
                  <a:lnTo>
                    <a:pt x="7816" y="16340"/>
                  </a:lnTo>
                  <a:lnTo>
                    <a:pt x="7914" y="16242"/>
                  </a:lnTo>
                  <a:lnTo>
                    <a:pt x="15803" y="8427"/>
                  </a:lnTo>
                  <a:lnTo>
                    <a:pt x="15974" y="8183"/>
                  </a:lnTo>
                  <a:lnTo>
                    <a:pt x="16169" y="7938"/>
                  </a:lnTo>
                  <a:lnTo>
                    <a:pt x="16242" y="7792"/>
                  </a:lnTo>
                  <a:lnTo>
                    <a:pt x="16340" y="7645"/>
                  </a:lnTo>
                  <a:lnTo>
                    <a:pt x="16389" y="7474"/>
                  </a:lnTo>
                  <a:lnTo>
                    <a:pt x="16438" y="7279"/>
                  </a:lnTo>
                  <a:lnTo>
                    <a:pt x="16584" y="6961"/>
                  </a:lnTo>
                  <a:lnTo>
                    <a:pt x="16682" y="6644"/>
                  </a:lnTo>
                  <a:lnTo>
                    <a:pt x="16731" y="6326"/>
                  </a:lnTo>
                  <a:lnTo>
                    <a:pt x="16755" y="6009"/>
                  </a:lnTo>
                  <a:lnTo>
                    <a:pt x="16755" y="1491"/>
                  </a:lnTo>
                  <a:lnTo>
                    <a:pt x="16731" y="1173"/>
                  </a:lnTo>
                  <a:lnTo>
                    <a:pt x="16706" y="1051"/>
                  </a:lnTo>
                  <a:lnTo>
                    <a:pt x="16657" y="905"/>
                  </a:lnTo>
                  <a:lnTo>
                    <a:pt x="16609" y="782"/>
                  </a:lnTo>
                  <a:lnTo>
                    <a:pt x="16535" y="660"/>
                  </a:lnTo>
                  <a:lnTo>
                    <a:pt x="16438" y="538"/>
                  </a:lnTo>
                  <a:lnTo>
                    <a:pt x="16340" y="416"/>
                  </a:lnTo>
                  <a:lnTo>
                    <a:pt x="16144" y="270"/>
                  </a:lnTo>
                  <a:lnTo>
                    <a:pt x="15900" y="123"/>
                  </a:lnTo>
                  <a:lnTo>
                    <a:pt x="15632" y="50"/>
                  </a:lnTo>
                  <a:lnTo>
                    <a:pt x="15509" y="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EB82F3E4-540D-4E15-AA2E-D183BD6E0DF3}"/>
              </a:ext>
            </a:extLst>
          </p:cNvPr>
          <p:cNvGrpSpPr/>
          <p:nvPr/>
        </p:nvGrpSpPr>
        <p:grpSpPr>
          <a:xfrm>
            <a:off x="1829452" y="1226406"/>
            <a:ext cx="1728184" cy="484574"/>
            <a:chOff x="5997333" y="819350"/>
            <a:chExt cx="1728184" cy="484574"/>
          </a:xfrm>
        </p:grpSpPr>
        <p:sp>
          <p:nvSpPr>
            <p:cNvPr id="38" name="Google Shape;753;p20">
              <a:extLst>
                <a:ext uri="{FF2B5EF4-FFF2-40B4-BE49-F238E27FC236}">
                  <a16:creationId xmlns:a16="http://schemas.microsoft.com/office/drawing/2014/main" id="{102020D5-118D-4246-922E-EC34378A913A}"/>
                </a:ext>
              </a:extLst>
            </p:cNvPr>
            <p:cNvSpPr/>
            <p:nvPr/>
          </p:nvSpPr>
          <p:spPr>
            <a:xfrm>
              <a:off x="6116572" y="961211"/>
              <a:ext cx="1608945" cy="342713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200">
                <a:solidFill>
                  <a:schemeClr val="lt1"/>
                </a:solidFill>
                <a:latin typeface="+mn-ea"/>
                <a:ea typeface="+mn-ea"/>
                <a:sym typeface="Barlow"/>
              </a:endParaRPr>
            </a:p>
          </p:txBody>
        </p:sp>
        <p:sp>
          <p:nvSpPr>
            <p:cNvPr id="39" name="Google Shape;753;p20">
              <a:extLst>
                <a:ext uri="{FF2B5EF4-FFF2-40B4-BE49-F238E27FC236}">
                  <a16:creationId xmlns:a16="http://schemas.microsoft.com/office/drawing/2014/main" id="{326A7D1C-F756-4152-86D8-3389504E7D1D}"/>
                </a:ext>
              </a:extLst>
            </p:cNvPr>
            <p:cNvSpPr/>
            <p:nvPr/>
          </p:nvSpPr>
          <p:spPr>
            <a:xfrm>
              <a:off x="6082598" y="915727"/>
              <a:ext cx="1608946" cy="342713"/>
            </a:xfrm>
            <a:prstGeom prst="roundRect">
              <a:avLst>
                <a:gd name="adj" fmla="val 16667"/>
              </a:avLst>
            </a:prstGeom>
            <a:solidFill>
              <a:srgbClr val="2683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altLang="zh-TW" sz="1500" b="1" dirty="0">
                  <a:solidFill>
                    <a:schemeClr val="lt1"/>
                  </a:solidFill>
                  <a:latin typeface="+mj-ea"/>
                  <a:ea typeface="+mj-ea"/>
                  <a:sym typeface="Barlow"/>
                </a:rPr>
                <a:t>API</a:t>
              </a:r>
              <a:r>
                <a:rPr lang="zh-TW" altLang="en-US" sz="1500" b="1" dirty="0">
                  <a:solidFill>
                    <a:schemeClr val="lt1"/>
                  </a:solidFill>
                  <a:latin typeface="+mj-ea"/>
                  <a:ea typeface="+mj-ea"/>
                  <a:sym typeface="Barlow"/>
                </a:rPr>
                <a:t>串接</a:t>
              </a:r>
              <a:endParaRPr lang="en-US" altLang="zh-TW" sz="1200" b="1" dirty="0">
                <a:solidFill>
                  <a:schemeClr val="lt1"/>
                </a:solidFill>
                <a:latin typeface="Barlow"/>
                <a:ea typeface="+mn-ea"/>
                <a:cs typeface="Barlow"/>
                <a:sym typeface="Barlow"/>
              </a:endParaRPr>
            </a:p>
          </p:txBody>
        </p:sp>
        <p:sp>
          <p:nvSpPr>
            <p:cNvPr id="40" name="Google Shape;757;p20">
              <a:extLst>
                <a:ext uri="{FF2B5EF4-FFF2-40B4-BE49-F238E27FC236}">
                  <a16:creationId xmlns:a16="http://schemas.microsoft.com/office/drawing/2014/main" id="{B4BB2731-7556-454D-AD53-586A7FB35035}"/>
                </a:ext>
              </a:extLst>
            </p:cNvPr>
            <p:cNvSpPr/>
            <p:nvPr/>
          </p:nvSpPr>
          <p:spPr>
            <a:xfrm>
              <a:off x="5997333" y="819350"/>
              <a:ext cx="350200" cy="348152"/>
            </a:xfrm>
            <a:custGeom>
              <a:avLst/>
              <a:gdLst/>
              <a:ahLst/>
              <a:cxnLst/>
              <a:rect l="l" t="t" r="r" b="b"/>
              <a:pathLst>
                <a:path w="16756" h="16658" extrusionOk="0">
                  <a:moveTo>
                    <a:pt x="13287" y="2565"/>
                  </a:moveTo>
                  <a:lnTo>
                    <a:pt x="13482" y="2590"/>
                  </a:lnTo>
                  <a:lnTo>
                    <a:pt x="13653" y="2663"/>
                  </a:lnTo>
                  <a:lnTo>
                    <a:pt x="13800" y="2736"/>
                  </a:lnTo>
                  <a:lnTo>
                    <a:pt x="13922" y="2858"/>
                  </a:lnTo>
                  <a:lnTo>
                    <a:pt x="14069" y="3005"/>
                  </a:lnTo>
                  <a:lnTo>
                    <a:pt x="14142" y="3176"/>
                  </a:lnTo>
                  <a:lnTo>
                    <a:pt x="14191" y="3371"/>
                  </a:lnTo>
                  <a:lnTo>
                    <a:pt x="14215" y="3567"/>
                  </a:lnTo>
                  <a:lnTo>
                    <a:pt x="14191" y="3738"/>
                  </a:lnTo>
                  <a:lnTo>
                    <a:pt x="14142" y="3884"/>
                  </a:lnTo>
                  <a:lnTo>
                    <a:pt x="14069" y="4055"/>
                  </a:lnTo>
                  <a:lnTo>
                    <a:pt x="13922" y="4202"/>
                  </a:lnTo>
                  <a:lnTo>
                    <a:pt x="13800" y="4348"/>
                  </a:lnTo>
                  <a:lnTo>
                    <a:pt x="13653" y="4446"/>
                  </a:lnTo>
                  <a:lnTo>
                    <a:pt x="13482" y="4495"/>
                  </a:lnTo>
                  <a:lnTo>
                    <a:pt x="13067" y="4495"/>
                  </a:lnTo>
                  <a:lnTo>
                    <a:pt x="12896" y="4446"/>
                  </a:lnTo>
                  <a:lnTo>
                    <a:pt x="12725" y="4348"/>
                  </a:lnTo>
                  <a:lnTo>
                    <a:pt x="12554" y="4202"/>
                  </a:lnTo>
                  <a:lnTo>
                    <a:pt x="12481" y="4055"/>
                  </a:lnTo>
                  <a:lnTo>
                    <a:pt x="12408" y="3884"/>
                  </a:lnTo>
                  <a:lnTo>
                    <a:pt x="12359" y="3738"/>
                  </a:lnTo>
                  <a:lnTo>
                    <a:pt x="12359" y="3567"/>
                  </a:lnTo>
                  <a:lnTo>
                    <a:pt x="12359" y="3371"/>
                  </a:lnTo>
                  <a:lnTo>
                    <a:pt x="12408" y="3176"/>
                  </a:lnTo>
                  <a:lnTo>
                    <a:pt x="12481" y="3005"/>
                  </a:lnTo>
                  <a:lnTo>
                    <a:pt x="12554" y="2858"/>
                  </a:lnTo>
                  <a:lnTo>
                    <a:pt x="12725" y="2736"/>
                  </a:lnTo>
                  <a:lnTo>
                    <a:pt x="12896" y="2663"/>
                  </a:lnTo>
                  <a:lnTo>
                    <a:pt x="13067" y="2590"/>
                  </a:lnTo>
                  <a:lnTo>
                    <a:pt x="13287" y="2565"/>
                  </a:lnTo>
                  <a:close/>
                  <a:moveTo>
                    <a:pt x="10845" y="1"/>
                  </a:moveTo>
                  <a:lnTo>
                    <a:pt x="10527" y="25"/>
                  </a:lnTo>
                  <a:lnTo>
                    <a:pt x="10210" y="74"/>
                  </a:lnTo>
                  <a:lnTo>
                    <a:pt x="9868" y="172"/>
                  </a:lnTo>
                  <a:lnTo>
                    <a:pt x="9477" y="318"/>
                  </a:lnTo>
                  <a:lnTo>
                    <a:pt x="9184" y="489"/>
                  </a:lnTo>
                  <a:lnTo>
                    <a:pt x="8891" y="660"/>
                  </a:lnTo>
                  <a:lnTo>
                    <a:pt x="8622" y="831"/>
                  </a:lnTo>
                  <a:lnTo>
                    <a:pt x="8525" y="953"/>
                  </a:lnTo>
                  <a:lnTo>
                    <a:pt x="8427" y="1051"/>
                  </a:lnTo>
                  <a:lnTo>
                    <a:pt x="416" y="8866"/>
                  </a:lnTo>
                  <a:lnTo>
                    <a:pt x="270" y="9086"/>
                  </a:lnTo>
                  <a:lnTo>
                    <a:pt x="123" y="9355"/>
                  </a:lnTo>
                  <a:lnTo>
                    <a:pt x="25" y="9624"/>
                  </a:lnTo>
                  <a:lnTo>
                    <a:pt x="1" y="9746"/>
                  </a:lnTo>
                  <a:lnTo>
                    <a:pt x="1" y="9917"/>
                  </a:lnTo>
                  <a:lnTo>
                    <a:pt x="1" y="10039"/>
                  </a:lnTo>
                  <a:lnTo>
                    <a:pt x="25" y="10136"/>
                  </a:lnTo>
                  <a:lnTo>
                    <a:pt x="123" y="10381"/>
                  </a:lnTo>
                  <a:lnTo>
                    <a:pt x="270" y="10625"/>
                  </a:lnTo>
                  <a:lnTo>
                    <a:pt x="416" y="10869"/>
                  </a:lnTo>
                  <a:lnTo>
                    <a:pt x="5911" y="16242"/>
                  </a:lnTo>
                  <a:lnTo>
                    <a:pt x="6009" y="16340"/>
                  </a:lnTo>
                  <a:lnTo>
                    <a:pt x="6131" y="16438"/>
                  </a:lnTo>
                  <a:lnTo>
                    <a:pt x="6253" y="16511"/>
                  </a:lnTo>
                  <a:lnTo>
                    <a:pt x="6400" y="16560"/>
                  </a:lnTo>
                  <a:lnTo>
                    <a:pt x="6522" y="16609"/>
                  </a:lnTo>
                  <a:lnTo>
                    <a:pt x="6668" y="16633"/>
                  </a:lnTo>
                  <a:lnTo>
                    <a:pt x="6961" y="16657"/>
                  </a:lnTo>
                  <a:lnTo>
                    <a:pt x="7206" y="16633"/>
                  </a:lnTo>
                  <a:lnTo>
                    <a:pt x="7474" y="16560"/>
                  </a:lnTo>
                  <a:lnTo>
                    <a:pt x="7596" y="16511"/>
                  </a:lnTo>
                  <a:lnTo>
                    <a:pt x="7719" y="16438"/>
                  </a:lnTo>
                  <a:lnTo>
                    <a:pt x="7816" y="16340"/>
                  </a:lnTo>
                  <a:lnTo>
                    <a:pt x="7914" y="16242"/>
                  </a:lnTo>
                  <a:lnTo>
                    <a:pt x="15803" y="8427"/>
                  </a:lnTo>
                  <a:lnTo>
                    <a:pt x="15974" y="8183"/>
                  </a:lnTo>
                  <a:lnTo>
                    <a:pt x="16169" y="7938"/>
                  </a:lnTo>
                  <a:lnTo>
                    <a:pt x="16242" y="7792"/>
                  </a:lnTo>
                  <a:lnTo>
                    <a:pt x="16340" y="7645"/>
                  </a:lnTo>
                  <a:lnTo>
                    <a:pt x="16389" y="7474"/>
                  </a:lnTo>
                  <a:lnTo>
                    <a:pt x="16438" y="7279"/>
                  </a:lnTo>
                  <a:lnTo>
                    <a:pt x="16584" y="6961"/>
                  </a:lnTo>
                  <a:lnTo>
                    <a:pt x="16682" y="6644"/>
                  </a:lnTo>
                  <a:lnTo>
                    <a:pt x="16731" y="6326"/>
                  </a:lnTo>
                  <a:lnTo>
                    <a:pt x="16755" y="6009"/>
                  </a:lnTo>
                  <a:lnTo>
                    <a:pt x="16755" y="1491"/>
                  </a:lnTo>
                  <a:lnTo>
                    <a:pt x="16731" y="1173"/>
                  </a:lnTo>
                  <a:lnTo>
                    <a:pt x="16706" y="1051"/>
                  </a:lnTo>
                  <a:lnTo>
                    <a:pt x="16657" y="905"/>
                  </a:lnTo>
                  <a:lnTo>
                    <a:pt x="16609" y="782"/>
                  </a:lnTo>
                  <a:lnTo>
                    <a:pt x="16535" y="660"/>
                  </a:lnTo>
                  <a:lnTo>
                    <a:pt x="16438" y="538"/>
                  </a:lnTo>
                  <a:lnTo>
                    <a:pt x="16340" y="416"/>
                  </a:lnTo>
                  <a:lnTo>
                    <a:pt x="16144" y="270"/>
                  </a:lnTo>
                  <a:lnTo>
                    <a:pt x="15900" y="123"/>
                  </a:lnTo>
                  <a:lnTo>
                    <a:pt x="15632" y="50"/>
                  </a:lnTo>
                  <a:lnTo>
                    <a:pt x="15509" y="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41" name="Picture 2" descr="您的第一個Kotlin 程式">
            <a:extLst>
              <a:ext uri="{FF2B5EF4-FFF2-40B4-BE49-F238E27FC236}">
                <a16:creationId xmlns:a16="http://schemas.microsoft.com/office/drawing/2014/main" id="{D82EF968-C361-4D6B-95A4-AF9DAB0F1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41" y="4044582"/>
            <a:ext cx="960090" cy="32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D27203B0-C28F-428F-9C93-24ADBA941C14}"/>
              </a:ext>
            </a:extLst>
          </p:cNvPr>
          <p:cNvGrpSpPr/>
          <p:nvPr/>
        </p:nvGrpSpPr>
        <p:grpSpPr>
          <a:xfrm>
            <a:off x="3605464" y="4653987"/>
            <a:ext cx="1933073" cy="499260"/>
            <a:chOff x="3590708" y="4653987"/>
            <a:chExt cx="1933073" cy="499260"/>
          </a:xfrm>
        </p:grpSpPr>
        <p:pic>
          <p:nvPicPr>
            <p:cNvPr id="5" name="圖形 4">
              <a:extLst>
                <a:ext uri="{FF2B5EF4-FFF2-40B4-BE49-F238E27FC236}">
                  <a16:creationId xmlns:a16="http://schemas.microsoft.com/office/drawing/2014/main" id="{E404E6A8-8CD7-4D57-91E6-7717E8D1A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590708" y="4671070"/>
              <a:ext cx="786842" cy="482177"/>
            </a:xfrm>
            <a:prstGeom prst="rect">
              <a:avLst/>
            </a:prstGeom>
          </p:spPr>
        </p:pic>
        <p:pic>
          <p:nvPicPr>
            <p:cNvPr id="3078" name="Picture 6" descr="Google Places Api Free Tier">
              <a:extLst>
                <a:ext uri="{FF2B5EF4-FFF2-40B4-BE49-F238E27FC236}">
                  <a16:creationId xmlns:a16="http://schemas.microsoft.com/office/drawing/2014/main" id="{494350CE-C864-4C1A-A801-028FCDB98B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4470" y="4653987"/>
              <a:ext cx="869311" cy="4821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78069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90096BC-B9B0-4E5C-A806-D35E2B48E351}"/>
              </a:ext>
            </a:extLst>
          </p:cNvPr>
          <p:cNvSpPr/>
          <p:nvPr/>
        </p:nvSpPr>
        <p:spPr>
          <a:xfrm>
            <a:off x="0" y="1144330"/>
            <a:ext cx="9144000" cy="3062338"/>
          </a:xfrm>
          <a:prstGeom prst="rect">
            <a:avLst/>
          </a:prstGeom>
          <a:solidFill>
            <a:srgbClr val="268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16" name="Google Shape;2116;p40"/>
          <p:cNvSpPr txBox="1">
            <a:spLocks noGrp="1"/>
          </p:cNvSpPr>
          <p:nvPr>
            <p:ph type="title"/>
          </p:nvPr>
        </p:nvSpPr>
        <p:spPr>
          <a:xfrm>
            <a:off x="457200" y="457322"/>
            <a:ext cx="5640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zh-TW" altLang="en-US" sz="2800" b="1" dirty="0">
                <a:solidFill>
                  <a:srgbClr val="E95689"/>
                </a:solidFill>
                <a:latin typeface="Chiron Sans HK Pro Medium" panose="020B0600000000000000" pitchFamily="34" charset="-120"/>
                <a:ea typeface="Chiron Sans HK Pro Medium" panose="020B0600000000000000" pitchFamily="34" charset="-120"/>
              </a:rPr>
              <a:t>軟體系統</a:t>
            </a:r>
            <a:r>
              <a:rPr lang="zh-TW" altLang="en-US" sz="2800" b="1" dirty="0">
                <a:solidFill>
                  <a:srgbClr val="2683C6"/>
                </a:solidFill>
                <a:latin typeface="Chiron Sans HK Pro Medium" panose="020B0600000000000000" pitchFamily="34" charset="-120"/>
                <a:ea typeface="Chiron Sans HK Pro Medium" panose="020B0600000000000000" pitchFamily="34" charset="-120"/>
              </a:rPr>
              <a:t>開發</a:t>
            </a:r>
            <a:endParaRPr sz="2800" b="1" dirty="0">
              <a:latin typeface="Chiron Sans HK Pro Medium" panose="020B0600000000000000" pitchFamily="34" charset="-120"/>
              <a:ea typeface="Chiron Sans HK Pro Medium" panose="020B0600000000000000" pitchFamily="34" charset="-120"/>
            </a:endParaRPr>
          </a:p>
        </p:txBody>
      </p:sp>
      <p:sp>
        <p:nvSpPr>
          <p:cNvPr id="2117" name="Google Shape;2117;p4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>
                <a:latin typeface="+mj-ea"/>
                <a:ea typeface="+mj-ea"/>
              </a:rPr>
              <a:t>9</a:t>
            </a:fld>
            <a:endParaRPr dirty="0">
              <a:latin typeface="+mj-ea"/>
              <a:ea typeface="+mj-ea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0F6F8EF8-8AD3-4264-AFF7-3561A10FF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37" y="3404912"/>
            <a:ext cx="638726" cy="638726"/>
          </a:xfrm>
          <a:prstGeom prst="rect">
            <a:avLst/>
          </a:prstGeom>
        </p:spPr>
      </p:pic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A564BE84-DF2C-49B3-B38D-1E0B3A858092}"/>
              </a:ext>
            </a:extLst>
          </p:cNvPr>
          <p:cNvSpPr/>
          <p:nvPr/>
        </p:nvSpPr>
        <p:spPr>
          <a:xfrm>
            <a:off x="1778914" y="1541111"/>
            <a:ext cx="2997472" cy="66501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157D8E78-F6F9-4148-A3C7-DDEC36B00A81}"/>
              </a:ext>
            </a:extLst>
          </p:cNvPr>
          <p:cNvSpPr/>
          <p:nvPr/>
        </p:nvSpPr>
        <p:spPr>
          <a:xfrm>
            <a:off x="4297147" y="3286221"/>
            <a:ext cx="2997472" cy="66501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3BFE2A3C-C945-4BC1-8A86-AA93B5D47EE3}"/>
              </a:ext>
            </a:extLst>
          </p:cNvPr>
          <p:cNvSpPr/>
          <p:nvPr/>
        </p:nvSpPr>
        <p:spPr>
          <a:xfrm>
            <a:off x="3073264" y="2429985"/>
            <a:ext cx="2997472" cy="66501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D8E722D-2B54-41D5-B77D-81601C94B291}"/>
              </a:ext>
            </a:extLst>
          </p:cNvPr>
          <p:cNvGrpSpPr/>
          <p:nvPr/>
        </p:nvGrpSpPr>
        <p:grpSpPr>
          <a:xfrm>
            <a:off x="1979613" y="1617801"/>
            <a:ext cx="2701813" cy="506177"/>
            <a:chOff x="1969890" y="1594633"/>
            <a:chExt cx="2701813" cy="506177"/>
          </a:xfrm>
        </p:grpSpPr>
        <p:pic>
          <p:nvPicPr>
            <p:cNvPr id="6" name="Picture 4" descr="VueJS | | UK based Software Engineering, App Development | NorthLink Digital">
              <a:extLst>
                <a:ext uri="{FF2B5EF4-FFF2-40B4-BE49-F238E27FC236}">
                  <a16:creationId xmlns:a16="http://schemas.microsoft.com/office/drawing/2014/main" id="{B378400D-A31A-438E-A1CA-64B0A2D79E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4785" y="1604795"/>
              <a:ext cx="775505" cy="465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圖形 6">
              <a:extLst>
                <a:ext uri="{FF2B5EF4-FFF2-40B4-BE49-F238E27FC236}">
                  <a16:creationId xmlns:a16="http://schemas.microsoft.com/office/drawing/2014/main" id="{9846EE2B-DA28-4686-879D-118026D0B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969890" y="1739195"/>
              <a:ext cx="1019582" cy="301151"/>
            </a:xfrm>
            <a:prstGeom prst="rect">
              <a:avLst/>
            </a:prstGeom>
          </p:spPr>
        </p:pic>
        <p:pic>
          <p:nvPicPr>
            <p:cNvPr id="15" name="Picture 20" descr="Java Logo, symbol, meaning, history, PNG, brand">
              <a:extLst>
                <a:ext uri="{FF2B5EF4-FFF2-40B4-BE49-F238E27FC236}">
                  <a16:creationId xmlns:a16="http://schemas.microsoft.com/office/drawing/2014/main" id="{13ABEBCB-8688-450F-8AB1-BD3780A7DF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1833" y="1594633"/>
              <a:ext cx="899870" cy="506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E27948BF-A7EA-4A91-B0AE-61B7D4E5D035}"/>
              </a:ext>
            </a:extLst>
          </p:cNvPr>
          <p:cNvGrpSpPr/>
          <p:nvPr/>
        </p:nvGrpSpPr>
        <p:grpSpPr>
          <a:xfrm>
            <a:off x="4775371" y="3467584"/>
            <a:ext cx="2221824" cy="307303"/>
            <a:chOff x="226101" y="4715608"/>
            <a:chExt cx="2221824" cy="307303"/>
          </a:xfrm>
        </p:grpSpPr>
        <p:pic>
          <p:nvPicPr>
            <p:cNvPr id="9" name="Picture 4" descr="File:PyTorch logo black.svg - Wikipedia">
              <a:extLst>
                <a:ext uri="{FF2B5EF4-FFF2-40B4-BE49-F238E27FC236}">
                  <a16:creationId xmlns:a16="http://schemas.microsoft.com/office/drawing/2014/main" id="{DBDE818C-61D6-4BC8-8188-3C170761BE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101" y="4752104"/>
              <a:ext cx="920282" cy="228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圖形 9">
              <a:extLst>
                <a:ext uri="{FF2B5EF4-FFF2-40B4-BE49-F238E27FC236}">
                  <a16:creationId xmlns:a16="http://schemas.microsoft.com/office/drawing/2014/main" id="{A0C01311-E0BB-4E64-A29E-B104AE0A1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99463" y="4715608"/>
              <a:ext cx="1148462" cy="307303"/>
            </a:xfrm>
            <a:prstGeom prst="rect">
              <a:avLst/>
            </a:prstGeom>
          </p:spPr>
        </p:pic>
      </p:grpSp>
      <p:pic>
        <p:nvPicPr>
          <p:cNvPr id="11" name="Picture 6" descr="Archivo:Tailwind CSS logo.svg - Wikipedia, la enciclopedia libre">
            <a:extLst>
              <a:ext uri="{FF2B5EF4-FFF2-40B4-BE49-F238E27FC236}">
                <a16:creationId xmlns:a16="http://schemas.microsoft.com/office/drawing/2014/main" id="{EAF52D82-23BE-4705-A6EC-5FE023922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132" y="2537202"/>
            <a:ext cx="1430147" cy="17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8" descr="What is Spring Boot in Java? An Overview in 2024">
            <a:extLst>
              <a:ext uri="{FF2B5EF4-FFF2-40B4-BE49-F238E27FC236}">
                <a16:creationId xmlns:a16="http://schemas.microsoft.com/office/drawing/2014/main" id="{86BE29A5-6F07-45E1-B3A8-395055D76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360" y="2760881"/>
            <a:ext cx="1145923" cy="30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Cesium">
            <a:extLst>
              <a:ext uri="{FF2B5EF4-FFF2-40B4-BE49-F238E27FC236}">
                <a16:creationId xmlns:a16="http://schemas.microsoft.com/office/drawing/2014/main" id="{EFCB51BA-5CF8-485F-B3F3-1F3EAE675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564" y="2709003"/>
            <a:ext cx="1116343" cy="39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圖形 13">
            <a:extLst>
              <a:ext uri="{FF2B5EF4-FFF2-40B4-BE49-F238E27FC236}">
                <a16:creationId xmlns:a16="http://schemas.microsoft.com/office/drawing/2014/main" id="{8F109D0C-0440-4C7E-9916-BFE2664C48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61607" y="2310476"/>
            <a:ext cx="1282519" cy="64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26654"/>
      </p:ext>
    </p:extLst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自訂 1">
      <a:majorFont>
        <a:latin typeface="Chiron Sans HK TT Heavy"/>
        <a:ea typeface="Chiron Sans HK Pro Heavy"/>
        <a:cs typeface=""/>
      </a:majorFont>
      <a:minorFont>
        <a:latin typeface="Noto Sans CJK TC Medium"/>
        <a:ea typeface="Noto Sans CJK TC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4014</TotalTime>
  <Words>1789</Words>
  <Application>Microsoft Office PowerPoint</Application>
  <PresentationFormat>如螢幕大小 (16:9)</PresentationFormat>
  <Paragraphs>256</Paragraphs>
  <Slides>21</Slides>
  <Notes>21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31" baseType="lpstr">
      <vt:lpstr>Barlow</vt:lpstr>
      <vt:lpstr>Chiron Sans HK Pro Heavy</vt:lpstr>
      <vt:lpstr>Chiron Sans HK Pro Medium</vt:lpstr>
      <vt:lpstr>Noto Sans CJK TC Bold</vt:lpstr>
      <vt:lpstr>Noto Sans CJK TC Medium</vt:lpstr>
      <vt:lpstr>Noto Sans CJK TC Regular</vt:lpstr>
      <vt:lpstr>Microsoft JhengHei</vt:lpstr>
      <vt:lpstr>新細明體</vt:lpstr>
      <vt:lpstr>Arial</vt:lpstr>
      <vt:lpstr>Gaoler template</vt:lpstr>
      <vt:lpstr>PowerPoint 簡報</vt:lpstr>
      <vt:lpstr>團隊成員</vt:lpstr>
      <vt:lpstr>得獎殊榮：正面回饋</vt:lpstr>
      <vt:lpstr>團隊專業：作品與開發工具</vt:lpstr>
      <vt:lpstr>手機APP應用</vt:lpstr>
      <vt:lpstr>LazerVsMoiety</vt:lpstr>
      <vt:lpstr>線上井字遊戲</vt:lpstr>
      <vt:lpstr>旅遊日誌</vt:lpstr>
      <vt:lpstr>軟體系統開發</vt:lpstr>
      <vt:lpstr>GPX Analyzer</vt:lpstr>
      <vt:lpstr>水下影像的還原與辨識系統</vt:lpstr>
      <vt:lpstr>形象網頁設計</vt:lpstr>
      <vt:lpstr>普羅程式教育 官方網站</vt:lpstr>
      <vt:lpstr>跨無限科技 官方網站</vt:lpstr>
      <vt:lpstr>海洋大學 科系系網</vt:lpstr>
      <vt:lpstr>網頁平台與系統</vt:lpstr>
      <vt:lpstr>成果發表評分平台</vt:lpstr>
      <vt:lpstr>資工課程導覽系統</vt:lpstr>
      <vt:lpstr>五子棋遊戲</vt:lpstr>
      <vt:lpstr>官方社群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普羅程式</dc:title>
  <dc:creator>林一</dc:creator>
  <cp:lastModifiedBy>林一 </cp:lastModifiedBy>
  <cp:revision>254</cp:revision>
  <cp:lastPrinted>2021-08-15T10:54:49Z</cp:lastPrinted>
  <dcterms:modified xsi:type="dcterms:W3CDTF">2024-07-04T11:47:16Z</dcterms:modified>
</cp:coreProperties>
</file>